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14" r:id="rId2"/>
    <p:sldId id="776" r:id="rId3"/>
    <p:sldId id="836" r:id="rId4"/>
    <p:sldId id="841" r:id="rId5"/>
    <p:sldId id="837" r:id="rId6"/>
    <p:sldId id="838" r:id="rId7"/>
    <p:sldId id="839" r:id="rId8"/>
    <p:sldId id="840" r:id="rId9"/>
    <p:sldId id="842" r:id="rId10"/>
    <p:sldId id="809" r:id="rId11"/>
    <p:sldId id="845" r:id="rId12"/>
    <p:sldId id="846" r:id="rId13"/>
    <p:sldId id="878" r:id="rId14"/>
    <p:sldId id="877" r:id="rId15"/>
    <p:sldId id="874" r:id="rId16"/>
    <p:sldId id="773" r:id="rId17"/>
    <p:sldId id="848" r:id="rId18"/>
    <p:sldId id="849" r:id="rId19"/>
    <p:sldId id="850" r:id="rId20"/>
    <p:sldId id="851" r:id="rId21"/>
    <p:sldId id="852" r:id="rId22"/>
    <p:sldId id="847" r:id="rId23"/>
    <p:sldId id="853" r:id="rId24"/>
    <p:sldId id="854" r:id="rId25"/>
    <p:sldId id="855" r:id="rId26"/>
    <p:sldId id="790" r:id="rId27"/>
    <p:sldId id="856" r:id="rId28"/>
    <p:sldId id="857" r:id="rId29"/>
    <p:sldId id="858" r:id="rId30"/>
    <p:sldId id="859" r:id="rId31"/>
    <p:sldId id="860" r:id="rId32"/>
    <p:sldId id="792" r:id="rId33"/>
    <p:sldId id="775" r:id="rId34"/>
    <p:sldId id="864" r:id="rId35"/>
    <p:sldId id="797" r:id="rId36"/>
    <p:sldId id="796" r:id="rId37"/>
    <p:sldId id="835" r:id="rId38"/>
    <p:sldId id="865" r:id="rId39"/>
    <p:sldId id="867" r:id="rId40"/>
    <p:sldId id="868" r:id="rId41"/>
    <p:sldId id="869" r:id="rId42"/>
    <p:sldId id="870" r:id="rId43"/>
    <p:sldId id="873" r:id="rId44"/>
    <p:sldId id="808" r:id="rId45"/>
    <p:sldId id="871" r:id="rId46"/>
    <p:sldId id="872" r:id="rId47"/>
  </p:sldIdLst>
  <p:sldSz cx="9144000" cy="6858000" type="screen4x3"/>
  <p:notesSz cx="7099300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utiger 55 Roman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utiger 55 Roman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utiger 55 Roman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utiger 55 Roman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rutiger 55 Roman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Frutiger 55 Roman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Frutiger 55 Roman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Frutiger 55 Roman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Frutiger 55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3144">
          <p15:clr>
            <a:srgbClr val="A4A3A4"/>
          </p15:clr>
        </p15:guide>
        <p15:guide id="5" pos="5472">
          <p15:clr>
            <a:srgbClr val="A4A3A4"/>
          </p15:clr>
        </p15:guide>
        <p15:guide id="6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17"/>
    <a:srgbClr val="000099"/>
    <a:srgbClr val="008000"/>
    <a:srgbClr val="006600"/>
    <a:srgbClr val="193D85"/>
    <a:srgbClr val="FDA970"/>
    <a:srgbClr val="3D19A3"/>
    <a:srgbClr val="0000CC"/>
    <a:srgbClr val="3783FF"/>
    <a:srgbClr val="FFE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1266" y="90"/>
      </p:cViewPr>
      <p:guideLst>
        <p:guide orient="horz" pos="816"/>
        <p:guide orient="horz" pos="3792"/>
        <p:guide orient="horz" pos="2304"/>
        <p:guide pos="3144"/>
        <p:guide pos="5472"/>
        <p:guide pos="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7186" eaLnBrk="0" hangingPunct="0">
              <a:spcBef>
                <a:spcPct val="50000"/>
              </a:spcBef>
              <a:defRPr sz="1200">
                <a:latin typeface="Frutiger 55 Roman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75424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7186" eaLnBrk="0" hangingPunct="0">
              <a:spcBef>
                <a:spcPct val="50000"/>
              </a:spcBef>
              <a:defRPr sz="1200">
                <a:latin typeface="Frutiger 55 Roman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011846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7186" eaLnBrk="0" hangingPunct="0">
              <a:spcBef>
                <a:spcPct val="50000"/>
              </a:spcBef>
              <a:defRPr sz="1200">
                <a:latin typeface="Frutiger 55 Roman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87937" y="10011846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7186" eaLnBrk="0" hangingPunct="0">
              <a:spcBef>
                <a:spcPct val="50000"/>
              </a:spcBef>
              <a:defRPr sz="1200">
                <a:latin typeface="Frutiger 55 Roman" charset="0"/>
              </a:defRPr>
            </a:lvl1pPr>
          </a:lstStyle>
          <a:p>
            <a:pPr>
              <a:defRPr/>
            </a:pPr>
            <a:fld id="{7BFAE684-9563-4C40-A07F-B854D55484B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094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309563"/>
            <a:ext cx="3903663" cy="2927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3602038"/>
            <a:ext cx="6021387" cy="585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8913" y="9737725"/>
            <a:ext cx="30765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27" tIns="0" rIns="20927" bIns="0" numCol="1" anchor="b" anchorCtr="0" compatLnSpc="1">
            <a:prstTxWarp prst="textNoShape">
              <a:avLst/>
            </a:prstTxWarp>
          </a:bodyPr>
          <a:lstStyle>
            <a:lvl1pPr algn="r" defTabSz="985419" eaLnBrk="0" hangingPunct="0">
              <a:spcBef>
                <a:spcPct val="0"/>
              </a:spcBef>
              <a:defRPr sz="1100">
                <a:latin typeface="Frutiger 45 Light" charset="0"/>
              </a:defRPr>
            </a:lvl1pPr>
          </a:lstStyle>
          <a:p>
            <a:pPr>
              <a:defRPr/>
            </a:pPr>
            <a:fld id="{F9CF2D68-6233-45D4-B63A-438C5524A92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gray">
          <a:xfrm>
            <a:off x="693739" y="3448050"/>
            <a:ext cx="599598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lIns="91402" tIns="45701" rIns="91402" bIns="45701"/>
          <a:lstStyle/>
          <a:p>
            <a:pPr eaLnBrk="0" hangingPunct="0">
              <a:spcBef>
                <a:spcPct val="50000"/>
              </a:spcBef>
              <a:defRPr/>
            </a:pPr>
            <a:endParaRPr lang="en-GB" dirty="0">
              <a:latin typeface="Frutiger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3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3675" indent="-193675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123000"/>
      <a:buFont typeface="Symbol" pitchFamily="18" charset="2"/>
      <a:buChar char="¨"/>
      <a:defRPr sz="1200" kern="1200">
        <a:solidFill>
          <a:schemeClr val="tx1"/>
        </a:solidFill>
        <a:latin typeface="Frutiger 55 Roman" charset="0"/>
        <a:ea typeface="+mn-ea"/>
        <a:cs typeface="+mn-cs"/>
      </a:defRPr>
    </a:lvl1pPr>
    <a:lvl2pPr marL="563563" indent="-179388" algn="l" rtl="0" eaLnBrk="0" fontAlgn="base" hangingPunct="0">
      <a:spcBef>
        <a:spcPct val="30000"/>
      </a:spcBef>
      <a:spcAft>
        <a:spcPct val="0"/>
      </a:spcAft>
      <a:buSzPct val="80000"/>
      <a:buChar char="—"/>
      <a:defRPr sz="1200" kern="1200">
        <a:solidFill>
          <a:schemeClr val="tx1"/>
        </a:solidFill>
        <a:latin typeface="Frutiger 55 Roman" charset="0"/>
        <a:ea typeface="+mn-ea"/>
        <a:cs typeface="+mn-cs"/>
      </a:defRPr>
    </a:lvl2pPr>
    <a:lvl3pPr marL="947738" indent="-193675" algn="l" rtl="0" eaLnBrk="0" fontAlgn="base" hangingPunct="0">
      <a:spcBef>
        <a:spcPct val="30000"/>
      </a:spcBef>
      <a:spcAft>
        <a:spcPct val="0"/>
      </a:spcAft>
      <a:buSzPct val="85000"/>
      <a:buChar char="–"/>
      <a:defRPr sz="1200" kern="1200">
        <a:solidFill>
          <a:schemeClr val="tx1"/>
        </a:solidFill>
        <a:latin typeface="Frutiger 55 Roman" charset="0"/>
        <a:ea typeface="+mn-ea"/>
        <a:cs typeface="+mn-cs"/>
      </a:defRPr>
    </a:lvl3pPr>
    <a:lvl4pPr marL="1341438" indent="-203200" algn="l" rtl="0" eaLnBrk="0" fontAlgn="base" hangingPunct="0">
      <a:spcBef>
        <a:spcPct val="30000"/>
      </a:spcBef>
      <a:spcAft>
        <a:spcPct val="0"/>
      </a:spcAft>
      <a:buSzPct val="85000"/>
      <a:buChar char="–"/>
      <a:defRPr sz="1200" kern="1200">
        <a:solidFill>
          <a:schemeClr val="tx1"/>
        </a:solidFill>
        <a:latin typeface="Frutiger 55 Roman" charset="0"/>
        <a:ea typeface="+mn-ea"/>
        <a:cs typeface="+mn-cs"/>
      </a:defRPr>
    </a:lvl4pPr>
    <a:lvl5pPr marL="1711325" indent="-179388" algn="l" rtl="0" eaLnBrk="0" fontAlgn="base" hangingPunct="0">
      <a:spcBef>
        <a:spcPct val="30000"/>
      </a:spcBef>
      <a:spcAft>
        <a:spcPct val="0"/>
      </a:spcAft>
      <a:buSzPct val="85000"/>
      <a:buChar char="–"/>
      <a:defRPr sz="1200" kern="1200">
        <a:solidFill>
          <a:schemeClr val="tx1"/>
        </a:solidFill>
        <a:latin typeface="Frutiger 55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CF2D68-6233-45D4-B63A-438C5524A928}" type="slidenum">
              <a:rPr lang="de-CH" smtClean="0"/>
              <a:pPr>
                <a:defRPr/>
              </a:pPr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337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CF2D68-6233-45D4-B63A-438C5524A928}" type="slidenum">
              <a:rPr lang="de-CH" smtClean="0"/>
              <a:pPr>
                <a:defRPr/>
              </a:pPr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337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Aggregation</a:t>
            </a:r>
          </a:p>
          <a:p>
            <a:r>
              <a:rPr lang="en-US" dirty="0" smtClean="0"/>
              <a:t>average (standardized) CS, Roll and Gibbs to get one LF liquidity</a:t>
            </a:r>
            <a:r>
              <a:rPr lang="en-US" baseline="0" dirty="0" smtClean="0"/>
              <a:t> </a:t>
            </a:r>
            <a:r>
              <a:rPr lang="en-US" dirty="0" smtClean="0"/>
              <a:t>proxy (per exchange rate)</a:t>
            </a:r>
          </a:p>
          <a:p>
            <a:r>
              <a:rPr lang="en-US" dirty="0" smtClean="0"/>
              <a:t>average over exchange rates to get a systematic (global) liquidity proxy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CF2D68-6233-45D4-B63A-438C5524A928}" type="slidenum">
              <a:rPr lang="de-CH" smtClean="0"/>
              <a:pPr>
                <a:defRPr/>
              </a:pPr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337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303963"/>
            <a:ext cx="91440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6303963"/>
            <a:ext cx="37465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B6685-3A0C-4DF7-83E6-DAD33703B10E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303963"/>
            <a:ext cx="91440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6303963"/>
            <a:ext cx="37465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65DB-95F8-404D-858A-A0FEC73515C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50825"/>
            <a:ext cx="1847850" cy="576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2225" y="250825"/>
            <a:ext cx="5394325" cy="576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303963"/>
            <a:ext cx="91440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6303963"/>
            <a:ext cx="37465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98C5-5EB5-40EE-BEEE-4FCD283F3D7D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06" y="343291"/>
            <a:ext cx="8280000" cy="449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68400"/>
            <a:ext cx="7920000" cy="4860000"/>
          </a:xfrm>
        </p:spPr>
        <p:txBody>
          <a:bodyPr anchor="ctr" anchorCtr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710763" y="6400800"/>
            <a:ext cx="172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3B2682A-F425-4C34-90C4-1870E3594FD5}" type="slidenum">
              <a:rPr lang="en-US" sz="1200" smtClean="0"/>
              <a:t>‹Nr.›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303963"/>
            <a:ext cx="91440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6303963"/>
            <a:ext cx="37465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53A30-3718-4C67-9D07-C9A883604F89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25" y="1295400"/>
            <a:ext cx="362108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713" y="1295400"/>
            <a:ext cx="362108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303963"/>
            <a:ext cx="91440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6303963"/>
            <a:ext cx="37465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36E6E-C034-4FA8-8DD2-13230E29D58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303963"/>
            <a:ext cx="91440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6303963"/>
            <a:ext cx="37465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53DD-E2D5-4AC0-AA36-E17BB83F5B9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175500" y="6303963"/>
            <a:ext cx="113030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6303963"/>
            <a:ext cx="37465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EFE28-6212-4B50-B7AB-A8A3B15B9FA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303963"/>
            <a:ext cx="91440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6303963"/>
            <a:ext cx="37465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AAAFA-4F79-4A64-942F-F26C1DA79EA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91400" y="6303963"/>
            <a:ext cx="91440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6303963"/>
            <a:ext cx="374650" cy="3444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D975-FD32-4608-899E-1626B8D4745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7806" y="702881"/>
            <a:ext cx="81360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612000" y="1168400"/>
            <a:ext cx="792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gray">
          <a:xfrm>
            <a:off x="387806" y="1169875"/>
            <a:ext cx="8136000" cy="0"/>
          </a:xfrm>
          <a:prstGeom prst="line">
            <a:avLst/>
          </a:prstGeom>
          <a:noFill/>
          <a:ln w="25400">
            <a:solidFill>
              <a:srgbClr val="2D5195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 dirty="0">
              <a:latin typeface="Frutiger 55 Roman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ltGray">
          <a:xfrm>
            <a:off x="346075" y="690563"/>
            <a:ext cx="6048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 dirty="0">
              <a:latin typeface="Frutiger 55 Roman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6981239" y="6129176"/>
            <a:ext cx="1900361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800" i="1" dirty="0" smtClean="0">
                <a:latin typeface="Frutiger 55 Roman" charset="0"/>
              </a:rPr>
              <a:t>Angelo Ranaldo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800" i="1" dirty="0" smtClean="0">
                <a:latin typeface="Frutiger 55 Roman" charset="0"/>
              </a:rPr>
              <a:t>University of St. Gallen</a:t>
            </a:r>
            <a:endParaRPr lang="de-CH" sz="800" dirty="0">
              <a:latin typeface="Frutiger 55 Roman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368301" y="6129176"/>
            <a:ext cx="1900361" cy="3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800" i="1" dirty="0" err="1" smtClean="0">
                <a:latin typeface="Frutiger 55 Roman" charset="0"/>
              </a:rPr>
              <a:t>Norges</a:t>
            </a:r>
            <a:r>
              <a:rPr lang="en-US" sz="800" i="1" dirty="0" smtClean="0">
                <a:latin typeface="Frutiger 55 Roman" charset="0"/>
              </a:rPr>
              <a:t> Bank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800" i="1" baseline="0" dirty="0" smtClean="0">
                <a:latin typeface="Frutiger 55 Roman" charset="0"/>
              </a:rPr>
              <a:t>November 2,</a:t>
            </a:r>
            <a:r>
              <a:rPr lang="en-US" sz="800" i="1" dirty="0" smtClean="0">
                <a:latin typeface="Frutiger 55 Roman" charset="0"/>
              </a:rPr>
              <a:t> 2015</a:t>
            </a:r>
            <a:endParaRPr lang="de-CH" sz="800" dirty="0">
              <a:latin typeface="Frutiger 55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44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193D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3D8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3D8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3D8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3D85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3D85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3D85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3D85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93D85"/>
          </a:solidFill>
          <a:latin typeface="Verdana" pitchFamily="34" charset="0"/>
        </a:defRPr>
      </a:lvl9pPr>
    </p:titleStyle>
    <p:bodyStyle>
      <a:lvl1pPr marL="292100" indent="-292100" algn="l" rtl="0" eaLnBrk="0" fontAlgn="base" hangingPunct="0">
        <a:spcBef>
          <a:spcPts val="22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77000"/>
        <a:buChar char="—"/>
        <a:defRPr sz="1800">
          <a:solidFill>
            <a:schemeClr val="tx1"/>
          </a:solidFill>
          <a:latin typeface="+mn-lt"/>
        </a:defRPr>
      </a:lvl2pPr>
      <a:lvl3pPr marL="10795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</a:defRPr>
      </a:lvl3pPr>
      <a:lvl4pPr marL="14732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400">
          <a:solidFill>
            <a:schemeClr val="tx1"/>
          </a:solidFill>
          <a:latin typeface="+mn-lt"/>
        </a:defRPr>
      </a:lvl4pPr>
      <a:lvl5pPr marL="18669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200">
          <a:solidFill>
            <a:schemeClr val="tx1"/>
          </a:solidFill>
          <a:latin typeface="+mn-lt"/>
        </a:defRPr>
      </a:lvl5pPr>
      <a:lvl6pPr marL="23241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</a:defRPr>
      </a:lvl6pPr>
      <a:lvl7pPr marL="27813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</a:defRPr>
      </a:lvl7pPr>
      <a:lvl8pPr marL="32385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</a:defRPr>
      </a:lvl8pPr>
      <a:lvl9pPr marL="3695700" indent="-279400" algn="l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84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37458" y="1554163"/>
            <a:ext cx="7655920" cy="874712"/>
          </a:xfrm>
          <a:noFill/>
        </p:spPr>
        <p:txBody>
          <a:bodyPr/>
          <a:lstStyle/>
          <a:p>
            <a:r>
              <a:rPr lang="en-US" sz="3200" dirty="0">
                <a:solidFill>
                  <a:srgbClr val="000099"/>
                </a:solidFill>
              </a:rPr>
              <a:t>The Euro Interbank Repo Market</a:t>
            </a:r>
            <a:endParaRPr lang="en-US" sz="3200" dirty="0" smtClean="0">
              <a:solidFill>
                <a:srgbClr val="000099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737458" y="4386403"/>
            <a:ext cx="765592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800" dirty="0" smtClean="0"/>
              <a:t>American Finance Association Meetings</a:t>
            </a:r>
          </a:p>
          <a:p>
            <a:pPr algn="ctr">
              <a:spcBef>
                <a:spcPts val="600"/>
              </a:spcBef>
            </a:pPr>
            <a:r>
              <a:rPr lang="en-US" sz="1800" dirty="0"/>
              <a:t>January 4</a:t>
            </a:r>
            <a:r>
              <a:rPr lang="en-US" sz="1800" dirty="0" smtClean="0"/>
              <a:t>, 2016, San </a:t>
            </a:r>
            <a:r>
              <a:rPr lang="en-US" sz="1800" dirty="0"/>
              <a:t>Francisco, CA</a:t>
            </a:r>
            <a:endParaRPr lang="en-US" sz="1800" dirty="0" smtClean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ltGray">
          <a:xfrm>
            <a:off x="646290" y="2760199"/>
            <a:ext cx="2713578" cy="58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ts val="600"/>
              </a:spcBef>
            </a:pPr>
            <a:r>
              <a:rPr lang="en-US" sz="1800" dirty="0" smtClean="0">
                <a:latin typeface="Verdana" pitchFamily="34" charset="0"/>
              </a:rPr>
              <a:t>Loriano Mancini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sz="1400" dirty="0" smtClean="0">
                <a:latin typeface="Verdana" pitchFamily="34" charset="0"/>
              </a:rPr>
              <a:t>EPFL - SFI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ltGray">
          <a:xfrm>
            <a:off x="3152030" y="2760199"/>
            <a:ext cx="2713578" cy="58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ts val="600"/>
              </a:spcBef>
            </a:pPr>
            <a:r>
              <a:rPr lang="en-US" sz="1800" dirty="0" smtClean="0">
                <a:latin typeface="Verdana" pitchFamily="34" charset="0"/>
              </a:rPr>
              <a:t>Angelo Ranaldo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sz="1400" dirty="0" smtClean="0">
                <a:latin typeface="Verdana" pitchFamily="34" charset="0"/>
              </a:rPr>
              <a:t>University of St. Gallen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ltGray">
          <a:xfrm>
            <a:off x="5657769" y="2760199"/>
            <a:ext cx="2713578" cy="58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ts val="600"/>
              </a:spcBef>
            </a:pPr>
            <a:r>
              <a:rPr lang="en-US" sz="1800" dirty="0" smtClean="0">
                <a:latin typeface="Verdana" pitchFamily="34" charset="0"/>
              </a:rPr>
              <a:t>Jan Wrampelmeyer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sz="1400" dirty="0" smtClean="0">
                <a:latin typeface="Verdana" pitchFamily="34" charset="0"/>
              </a:rPr>
              <a:t>University of St. Gallen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5239"/>
              </p:ext>
            </p:extLst>
          </p:nvPr>
        </p:nvGraphicFramePr>
        <p:xfrm>
          <a:off x="3643925" y="5905507"/>
          <a:ext cx="1842986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Acrobat Document" r:id="rId3" imgW="2457315" imgH="514350" progId="AcroExch.Document.7">
                  <p:embed/>
                </p:oleObj>
              </mc:Choice>
              <mc:Fallback>
                <p:oleObj name="Acrobat Document" r:id="rId3" imgW="2457315" imgH="5143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3925" y="5905507"/>
                        <a:ext cx="1842986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Repo literature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U.S. repos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Gorton and Metrick, 2012; Krishnamurthy, Nagel,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Orlov, 2014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 Copeland, Martin, and Walker, 2014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CCP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(e.g.,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Duffie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Zhu, 2011; Capponi, Cheng, and Rajan, 2015)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00099"/>
              </a:buClr>
            </a:pPr>
            <a:r>
              <a:rPr lang="en-US" dirty="0" smtClean="0"/>
              <a:t>Unconventional monetary policy (UMP)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Effects of UMP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(e.g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Freixas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Martin, and Skeie, 2011;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Drechsler, 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Drechsel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Marques,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Schnabl, 2014; Eser and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 Schwaab, 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2014;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Giannone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et al., 2012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Substitution effect </a:t>
            </a:r>
            <a:r>
              <a:rPr lang="en-US" dirty="0"/>
              <a:t>from </a:t>
            </a:r>
            <a:r>
              <a:rPr lang="en-US" dirty="0" smtClean="0"/>
              <a:t>"private</a:t>
            </a:r>
            <a:r>
              <a:rPr lang="en-US" dirty="0"/>
              <a:t>" to </a:t>
            </a:r>
            <a:r>
              <a:rPr lang="en-US" dirty="0" smtClean="0"/>
              <a:t>"public</a:t>
            </a:r>
            <a:r>
              <a:rPr lang="en-US" dirty="0"/>
              <a:t>" liquidity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(Bolton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Santos,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Scheinkman, 2009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1935628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000099"/>
                </a:solidFill>
              </a:rPr>
              <a:t>Our contribution to the literature</a:t>
            </a:r>
            <a:endParaRPr lang="de-CH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3568275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Institutional background</a:t>
            </a:r>
            <a:endParaRPr lang="de-CH" sz="2400" dirty="0">
              <a:solidFill>
                <a:srgbClr val="00009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74110"/>
              </p:ext>
            </p:extLst>
          </p:nvPr>
        </p:nvGraphicFramePr>
        <p:xfrm>
          <a:off x="972000" y="1332000"/>
          <a:ext cx="6893202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Acrobat Document" r:id="rId4" imgW="5695815" imgH="3867060" progId="AcroExch.Document.7">
                  <p:embed/>
                </p:oleObj>
              </mc:Choice>
              <mc:Fallback>
                <p:oleObj name="Acrobat Document" r:id="rId4" imgW="5695815" imgH="38670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2000" y="1332000"/>
                        <a:ext cx="6893202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8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3568275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Institutional background</a:t>
            </a:r>
            <a:endParaRPr lang="de-CH" sz="2400" dirty="0">
              <a:solidFill>
                <a:srgbClr val="00009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872562"/>
              </p:ext>
            </p:extLst>
          </p:nvPr>
        </p:nvGraphicFramePr>
        <p:xfrm>
          <a:off x="972000" y="1332000"/>
          <a:ext cx="6893202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Acrobat Document" r:id="rId4" imgW="5695815" imgH="3867060" progId="AcroExch.Document.7">
                  <p:embed/>
                </p:oleObj>
              </mc:Choice>
              <mc:Fallback>
                <p:oleObj name="Acrobat Document" r:id="rId4" imgW="5695815" imgH="38670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2000" y="1332000"/>
                        <a:ext cx="6893202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26224" y="2203251"/>
            <a:ext cx="727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19%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56439" y="3152774"/>
            <a:ext cx="66796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71%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Eurex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Bktec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MTS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4344" y="2203251"/>
            <a:ext cx="727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6357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Participants </a:t>
            </a:r>
            <a:r>
              <a:rPr lang="en-US" dirty="0"/>
              <a:t>have to </a:t>
            </a:r>
            <a:r>
              <a:rPr lang="en-US" dirty="0" smtClean="0"/>
              <a:t>meet a </a:t>
            </a:r>
            <a:r>
              <a:rPr lang="en-US" dirty="0"/>
              <a:t>number of criteria to be deemed eligible for clearing membership by the </a:t>
            </a:r>
            <a:r>
              <a:rPr lang="en-US" dirty="0" smtClean="0"/>
              <a:t>CCP 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Be </a:t>
            </a:r>
            <a:r>
              <a:rPr lang="en-US" dirty="0"/>
              <a:t>subject to a </a:t>
            </a:r>
            <a:r>
              <a:rPr lang="en-US" dirty="0" smtClean="0"/>
              <a:t>financial </a:t>
            </a:r>
            <a:r>
              <a:rPr lang="en-US" dirty="0"/>
              <a:t>market supervisory authority in their country of </a:t>
            </a:r>
            <a:r>
              <a:rPr lang="en-US" dirty="0" smtClean="0"/>
              <a:t>domicile 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Meet minimum </a:t>
            </a:r>
            <a:r>
              <a:rPr lang="en-US" dirty="0"/>
              <a:t>capital </a:t>
            </a:r>
            <a:r>
              <a:rPr lang="en-US" dirty="0" smtClean="0"/>
              <a:t>requirements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C</a:t>
            </a:r>
            <a:r>
              <a:rPr lang="en-US" dirty="0" smtClean="0"/>
              <a:t>ontribute </a:t>
            </a:r>
            <a:r>
              <a:rPr lang="en-US" dirty="0"/>
              <a:t>to the clearing </a:t>
            </a:r>
            <a:r>
              <a:rPr lang="en-US" dirty="0" smtClean="0"/>
              <a:t>fund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F</a:t>
            </a:r>
            <a:r>
              <a:rPr lang="en-US" dirty="0" smtClean="0"/>
              <a:t>ulfill </a:t>
            </a:r>
            <a:r>
              <a:rPr lang="en-US" dirty="0"/>
              <a:t>regular stress tests or </a:t>
            </a:r>
            <a:r>
              <a:rPr lang="en-US" dirty="0" smtClean="0"/>
              <a:t>meet credit </a:t>
            </a:r>
            <a:r>
              <a:rPr lang="en-US" dirty="0"/>
              <a:t>rating </a:t>
            </a:r>
            <a:r>
              <a:rPr lang="en-US" dirty="0" smtClean="0"/>
              <a:t>requirements</a:t>
            </a:r>
          </a:p>
          <a:p>
            <a:pPr>
              <a:buClr>
                <a:srgbClr val="000099"/>
              </a:buClr>
            </a:pPr>
            <a:r>
              <a:rPr lang="en-US" dirty="0"/>
              <a:t>CCPs </a:t>
            </a:r>
            <a:r>
              <a:rPr lang="en-US" dirty="0" smtClean="0"/>
              <a:t>lines </a:t>
            </a:r>
            <a:r>
              <a:rPr lang="en-US" dirty="0"/>
              <a:t>of </a:t>
            </a:r>
            <a:r>
              <a:rPr lang="en-US" dirty="0" smtClean="0"/>
              <a:t>defense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Collateral policy (e.g. </a:t>
            </a:r>
            <a:r>
              <a:rPr lang="en-US" dirty="0" err="1"/>
              <a:t>Eurex</a:t>
            </a:r>
            <a:r>
              <a:rPr lang="en-US"/>
              <a:t>: ECB’s eligible at least A-/A3)</a:t>
            </a:r>
          </a:p>
          <a:p>
            <a:pPr lvl="1">
              <a:buClr>
                <a:srgbClr val="000099"/>
              </a:buClr>
            </a:pPr>
            <a:r>
              <a:rPr lang="en-US" smtClean="0"/>
              <a:t>Anonymity</a:t>
            </a:r>
            <a:r>
              <a:rPr lang="en-US" dirty="0" smtClean="0"/>
              <a:t>: lenders </a:t>
            </a:r>
            <a:r>
              <a:rPr lang="en-US" dirty="0"/>
              <a:t>does not learn about </a:t>
            </a:r>
            <a:r>
              <a:rPr lang="en-US" dirty="0" smtClean="0"/>
              <a:t>borrowers’ default 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Other </a:t>
            </a:r>
            <a:r>
              <a:rPr lang="en-US" dirty="0"/>
              <a:t>market participant can only be </a:t>
            </a:r>
            <a:r>
              <a:rPr lang="en-US" dirty="0" smtClean="0"/>
              <a:t>affected </a:t>
            </a:r>
            <a:r>
              <a:rPr lang="en-US" dirty="0"/>
              <a:t>by the default if the CCP has to </a:t>
            </a:r>
            <a:r>
              <a:rPr lang="en-US" dirty="0" smtClean="0"/>
              <a:t>draw on </a:t>
            </a:r>
            <a:r>
              <a:rPr lang="en-US" dirty="0"/>
              <a:t>the clearing </a:t>
            </a:r>
            <a:r>
              <a:rPr lang="en-US" dirty="0" smtClean="0"/>
              <a:t>fund 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Before it: position closeout, </a:t>
            </a:r>
            <a:r>
              <a:rPr lang="en-US" dirty="0"/>
              <a:t>liquidation of </a:t>
            </a:r>
            <a:r>
              <a:rPr lang="en-US" dirty="0" smtClean="0"/>
              <a:t>collateral, exhaustion </a:t>
            </a:r>
            <a:r>
              <a:rPr lang="en-US" dirty="0"/>
              <a:t>of the clearing fund </a:t>
            </a:r>
            <a:r>
              <a:rPr lang="en-US" dirty="0" smtClean="0"/>
              <a:t>contribution, CCP’s reserves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3568275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Safeguards</a:t>
            </a:r>
            <a:endParaRPr lang="de-CH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Volume across segments of Euro interbank market</a:t>
            </a:r>
            <a:endParaRPr lang="de-CH" sz="2400" dirty="0">
              <a:solidFill>
                <a:srgbClr val="000099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71" y="1656240"/>
            <a:ext cx="6470156" cy="401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 rot="5400000">
            <a:off x="3568275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 rot="5400000">
            <a:off x="3568275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Market figures: 2006 – 2014 CCP repos</a:t>
            </a:r>
            <a:endParaRPr lang="de-CH" sz="2400" dirty="0">
              <a:solidFill>
                <a:srgbClr val="00009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566956"/>
              </p:ext>
            </p:extLst>
          </p:nvPr>
        </p:nvGraphicFramePr>
        <p:xfrm>
          <a:off x="969077" y="1418269"/>
          <a:ext cx="6998943" cy="417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981"/>
                <a:gridCol w="2332981"/>
                <a:gridCol w="2332981"/>
              </a:tblGrid>
              <a:tr h="4307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Volume EURtn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 in %</a:t>
                      </a:r>
                      <a:endParaRPr lang="en-US" dirty="0"/>
                    </a:p>
                  </a:txBody>
                  <a:tcPr anchor="ctr"/>
                </a:tc>
              </a:tr>
              <a:tr h="430795">
                <a:tc>
                  <a:txBody>
                    <a:bodyPr/>
                    <a:lstStyle/>
                    <a:p>
                      <a:r>
                        <a:rPr lang="en-US" dirty="0" smtClean="0"/>
                        <a:t>BrokerTec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 anchor="ctr"/>
                </a:tc>
              </a:tr>
              <a:tr h="430795">
                <a:tc>
                  <a:txBody>
                    <a:bodyPr/>
                    <a:lstStyle/>
                    <a:p>
                      <a:r>
                        <a:rPr lang="en-US" dirty="0" smtClean="0"/>
                        <a:t>Eurex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</a:tr>
              <a:tr h="430795">
                <a:tc>
                  <a:txBody>
                    <a:bodyPr/>
                    <a:lstStyle/>
                    <a:p>
                      <a:r>
                        <a:rPr lang="en-US" dirty="0" smtClean="0"/>
                        <a:t>MTS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anchor="ctr"/>
                </a:tc>
              </a:tr>
              <a:tr h="1440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0795">
                <a:tc>
                  <a:txBody>
                    <a:bodyPr/>
                    <a:lstStyle/>
                    <a:p>
                      <a:r>
                        <a:rPr lang="en-US" dirty="0" smtClean="0"/>
                        <a:t>GC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/>
                </a:tc>
              </a:tr>
              <a:tr h="430795">
                <a:tc>
                  <a:txBody>
                    <a:bodyPr/>
                    <a:lstStyle/>
                    <a:p>
                      <a:r>
                        <a:rPr lang="en-US" dirty="0" smtClean="0"/>
                        <a:t>Specials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 anchor="ctr"/>
                </a:tc>
              </a:tr>
              <a:tr h="118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0795">
                <a:tc>
                  <a:txBody>
                    <a:bodyPr/>
                    <a:lstStyle/>
                    <a:p>
                      <a:r>
                        <a:rPr lang="en-US" dirty="0" smtClean="0"/>
                        <a:t>1-day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 anchor="ctr"/>
                </a:tc>
              </a:tr>
              <a:tr h="430795">
                <a:tc>
                  <a:txBody>
                    <a:bodyPr/>
                    <a:lstStyle/>
                    <a:p>
                      <a:r>
                        <a:rPr lang="en-US" dirty="0" smtClean="0"/>
                        <a:t>Longer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8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0932"/>
            <a:ext cx="7920000" cy="4860000"/>
          </a:xfrm>
        </p:spPr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Data </a:t>
            </a:r>
            <a:r>
              <a:rPr lang="en-US" dirty="0"/>
              <a:t>for all three </a:t>
            </a:r>
            <a:r>
              <a:rPr lang="en-US" dirty="0" smtClean="0"/>
              <a:t>platforms: 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Jan 2006-Feb 2013; </a:t>
            </a:r>
            <a:r>
              <a:rPr lang="pt-BR" dirty="0"/>
              <a:t>focus on one-day tenor (o/n, t/n, s/n)</a:t>
            </a:r>
            <a:endParaRPr lang="en-US" dirty="0" smtClean="0"/>
          </a:p>
          <a:p>
            <a:pPr>
              <a:spcBef>
                <a:spcPts val="1200"/>
              </a:spcBef>
              <a:buClr>
                <a:srgbClr val="000099"/>
              </a:buClr>
            </a:pPr>
            <a:r>
              <a:rPr lang="en-US" dirty="0" smtClean="0"/>
              <a:t>Eurex Data 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Leading </a:t>
            </a:r>
            <a:r>
              <a:rPr lang="en-US" dirty="0"/>
              <a:t>electronic trading platform for euro GC </a:t>
            </a:r>
            <a:r>
              <a:rPr lang="en-US" dirty="0" smtClean="0"/>
              <a:t>repos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All trades: 109,473 </a:t>
            </a:r>
            <a:r>
              <a:rPr lang="en-US" dirty="0"/>
              <a:t>trades, EUR 33 trillion of traded volume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Repo </a:t>
            </a:r>
            <a:r>
              <a:rPr lang="en-US" dirty="0" smtClean="0"/>
              <a:t>rate, trade volume, collateral </a:t>
            </a:r>
            <a:r>
              <a:rPr lang="en-US" dirty="0"/>
              <a:t>basket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Time: exact time stamp; purchase </a:t>
            </a:r>
            <a:r>
              <a:rPr lang="en-US" dirty="0"/>
              <a:t>and repurchase </a:t>
            </a:r>
            <a:r>
              <a:rPr lang="en-US" dirty="0" smtClean="0"/>
              <a:t>dates</a:t>
            </a:r>
            <a:endParaRPr lang="en-US" dirty="0"/>
          </a:p>
          <a:p>
            <a:pPr>
              <a:spcBef>
                <a:spcPts val="1200"/>
              </a:spcBef>
              <a:buClr>
                <a:srgbClr val="000099"/>
              </a:buClr>
            </a:pPr>
            <a:r>
              <a:rPr lang="en-US" dirty="0" smtClean="0"/>
              <a:t>BrokerTec and MTS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Majority of trading volume in </a:t>
            </a:r>
            <a:r>
              <a:rPr lang="en-US" i="1" dirty="0"/>
              <a:t>specials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Daily </a:t>
            </a:r>
            <a:r>
              <a:rPr lang="en-US" dirty="0"/>
              <a:t>RepoFunds Rate (RFR) indices for German, French, and Italian </a:t>
            </a:r>
            <a:r>
              <a:rPr lang="en-US" dirty="0" smtClean="0"/>
              <a:t>collateral (top 3 countries -&gt; 80% of market share)</a:t>
            </a:r>
            <a:endParaRPr lang="en-US" dirty="0">
              <a:solidFill>
                <a:schemeClr val="accent6">
                  <a:lumMod val="90000"/>
                </a:schemeClr>
              </a:solidFill>
            </a:endParaRPr>
          </a:p>
          <a:p>
            <a:pPr lvl="1">
              <a:buClr>
                <a:srgbClr val="000099"/>
              </a:buClr>
            </a:pPr>
            <a:r>
              <a:rPr lang="en-US" dirty="0" smtClean="0"/>
              <a:t>MTS repos mostly rely </a:t>
            </a:r>
            <a:r>
              <a:rPr lang="en-US" dirty="0"/>
              <a:t>on Italian government </a:t>
            </a:r>
            <a:r>
              <a:rPr lang="en-US" dirty="0" smtClean="0"/>
              <a:t>securities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51902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Sample</a:t>
            </a:r>
            <a:endParaRPr lang="de-CH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Setting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51902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Repo rates</a:t>
            </a:r>
            <a:endParaRPr lang="de-CH" sz="2400" dirty="0">
              <a:solidFill>
                <a:srgbClr val="00009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893963"/>
              </p:ext>
            </p:extLst>
          </p:nvPr>
        </p:nvGraphicFramePr>
        <p:xfrm>
          <a:off x="4511493" y="1737758"/>
          <a:ext cx="4080000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Acrobat Document" r:id="rId3" imgW="3238500" imgH="2000250" progId="AcroExch.Document.7">
                  <p:embed/>
                </p:oleObj>
              </mc:Choice>
              <mc:Fallback>
                <p:oleObj name="Acrobat Document" r:id="rId3" imgW="3238500" imgH="20002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1493" y="1737758"/>
                        <a:ext cx="4080000" cy="25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015360"/>
              </p:ext>
            </p:extLst>
          </p:nvPr>
        </p:nvGraphicFramePr>
        <p:xfrm>
          <a:off x="164867" y="1737758"/>
          <a:ext cx="4080004" cy="25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Acrobat Document" r:id="rId5" imgW="3238500" imgH="2000250" progId="AcroExch.Document.7">
                  <p:embed/>
                </p:oleObj>
              </mc:Choice>
              <mc:Fallback>
                <p:oleObj name="Acrobat Document" r:id="rId5" imgW="3238500" imgH="20002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867" y="1737758"/>
                        <a:ext cx="4080004" cy="25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5138" y="4519107"/>
            <a:ext cx="8515577" cy="1366025"/>
          </a:xfrm>
        </p:spPr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Repo spread:</a:t>
            </a:r>
          </a:p>
          <a:p>
            <a:pPr>
              <a:buClr>
                <a:srgbClr val="000099"/>
              </a:buClr>
            </a:pPr>
            <a:r>
              <a:rPr lang="en-US" dirty="0" smtClean="0"/>
              <a:t>Main message: 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N</a:t>
            </a:r>
            <a:r>
              <a:rPr lang="en-US" dirty="0" smtClean="0"/>
              <a:t>o significant increase in repo spreads, even in distressed periods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31" y="4433320"/>
            <a:ext cx="29813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1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Setting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51902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Repo volume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5138" y="4519107"/>
            <a:ext cx="8249763" cy="1366025"/>
          </a:xfrm>
        </p:spPr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Main message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Clr>
                <a:srgbClr val="000099"/>
              </a:buClr>
            </a:pPr>
            <a:r>
              <a:rPr lang="en-US" dirty="0" smtClean="0"/>
              <a:t>Increasing volume, </a:t>
            </a:r>
            <a:r>
              <a:rPr lang="en-US" dirty="0"/>
              <a:t>in contrast to </a:t>
            </a:r>
            <a:r>
              <a:rPr lang="en-US" dirty="0" smtClean="0"/>
              <a:t>(1) unsecured lending, (2) non-CCP-based Euro repos, and (3) U.S. repo markets</a:t>
            </a:r>
            <a:endParaRPr lang="en-US" dirty="0"/>
          </a:p>
          <a:p>
            <a:pPr lvl="1">
              <a:buClr>
                <a:srgbClr val="000099"/>
              </a:buClr>
            </a:pPr>
            <a:r>
              <a:rPr lang="en-US" dirty="0" smtClean="0"/>
              <a:t>Decline </a:t>
            </a:r>
            <a:r>
              <a:rPr lang="en-US" dirty="0"/>
              <a:t>after 3-year LTROs (Dec 2011 and Feb 2012)</a:t>
            </a: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267798"/>
              </p:ext>
            </p:extLst>
          </p:nvPr>
        </p:nvGraphicFramePr>
        <p:xfrm>
          <a:off x="1980000" y="1620000"/>
          <a:ext cx="4662857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Acrobat Document" r:id="rId3" imgW="3238500" imgH="2000250" progId="AcroExch.Document.7">
                  <p:embed/>
                </p:oleObj>
              </mc:Choice>
              <mc:Fallback>
                <p:oleObj name="Acrobat Document" r:id="rId3" imgW="3238500" imgH="20002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0000" y="1620000"/>
                        <a:ext cx="4662857" cy="28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32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Measures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51902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Term maturity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5139" y="4519107"/>
            <a:ext cx="7920000" cy="1366025"/>
          </a:xfrm>
        </p:spPr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Main message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Clr>
                <a:srgbClr val="000099"/>
              </a:buClr>
            </a:pPr>
            <a:r>
              <a:rPr lang="en-US" dirty="0" smtClean="0"/>
              <a:t>Increasing, </a:t>
            </a:r>
            <a:r>
              <a:rPr lang="en-US" dirty="0"/>
              <a:t>suggesting repo traders did not reduce risk exposure </a:t>
            </a:r>
            <a:r>
              <a:rPr lang="en-US" dirty="0" smtClean="0"/>
              <a:t>by </a:t>
            </a:r>
            <a:r>
              <a:rPr lang="en-US" dirty="0"/>
              <a:t>shortening </a:t>
            </a:r>
            <a:r>
              <a:rPr lang="en-US" dirty="0" smtClean="0"/>
              <a:t>maturity</a:t>
            </a:r>
            <a:endParaRPr lang="en-US" dirty="0"/>
          </a:p>
          <a:p>
            <a:pPr lvl="1">
              <a:buClr>
                <a:srgbClr val="000099"/>
              </a:buClr>
            </a:pPr>
            <a:r>
              <a:rPr lang="en-US" dirty="0" smtClean="0"/>
              <a:t>In </a:t>
            </a:r>
            <a:r>
              <a:rPr lang="en-US" dirty="0"/>
              <a:t>contrast to </a:t>
            </a:r>
            <a:r>
              <a:rPr lang="en-US" dirty="0" smtClean="0"/>
              <a:t>U.S. repos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(Gorton, Metrick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and Xei, 2012)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202110"/>
              </p:ext>
            </p:extLst>
          </p:nvPr>
        </p:nvGraphicFramePr>
        <p:xfrm>
          <a:off x="1980000" y="1620000"/>
          <a:ext cx="4662857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Acrobat Document" r:id="rId3" imgW="3238500" imgH="2000250" progId="AcroExch.Document.7">
                  <p:embed/>
                </p:oleObj>
              </mc:Choice>
              <mc:Fallback>
                <p:oleObj name="Acrobat Document" r:id="rId3" imgW="3238500" imgH="20002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0000" y="1620000"/>
                        <a:ext cx="4662857" cy="28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2381693" y="3625700"/>
            <a:ext cx="1446028" cy="0"/>
          </a:xfrm>
          <a:prstGeom prst="line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839226" y="3384696"/>
            <a:ext cx="2268000" cy="0"/>
          </a:xfrm>
          <a:prstGeom prst="line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3652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b="1" dirty="0"/>
              <a:t>Repos</a:t>
            </a:r>
            <a:r>
              <a:rPr lang="en-US" dirty="0"/>
              <a:t> are predominant form of short-term funding</a:t>
            </a:r>
          </a:p>
          <a:p>
            <a:pPr>
              <a:buClr>
                <a:srgbClr val="000099"/>
              </a:buClr>
            </a:pPr>
            <a:r>
              <a:rPr lang="en-US" dirty="0" smtClean="0"/>
              <a:t>The </a:t>
            </a:r>
            <a:r>
              <a:rPr lang="en-US" b="1" dirty="0"/>
              <a:t>market structure </a:t>
            </a:r>
            <a:r>
              <a:rPr lang="en-US" dirty="0"/>
              <a:t>is crucial for the fragility of funding markets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(Martin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Skeie, and von Thadden,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2014a)</a:t>
            </a:r>
            <a:r>
              <a:rPr lang="en-US" dirty="0" smtClean="0"/>
              <a:t> </a:t>
            </a:r>
            <a:endParaRPr lang="en-US" dirty="0"/>
          </a:p>
          <a:p>
            <a:pPr>
              <a:buClr>
                <a:srgbClr val="000099"/>
              </a:buClr>
            </a:pPr>
            <a:r>
              <a:rPr lang="en-US" dirty="0"/>
              <a:t>Is there a market design ensuring that banks can always satisfy </a:t>
            </a:r>
            <a:r>
              <a:rPr lang="en-US" b="1" dirty="0"/>
              <a:t>liquidity needs</a:t>
            </a:r>
            <a:r>
              <a:rPr lang="en-US" dirty="0"/>
              <a:t>?</a:t>
            </a:r>
          </a:p>
          <a:p>
            <a:pPr>
              <a:buClr>
                <a:srgbClr val="000099"/>
              </a:buClr>
            </a:pPr>
            <a:r>
              <a:rPr lang="en-US" dirty="0"/>
              <a:t>Is there a market design encouraging </a:t>
            </a:r>
            <a:r>
              <a:rPr lang="en-US" b="1" dirty="0"/>
              <a:t>lending</a:t>
            </a:r>
            <a:r>
              <a:rPr lang="en-US" dirty="0"/>
              <a:t> even in distressed periods?</a:t>
            </a:r>
          </a:p>
          <a:p>
            <a:pPr>
              <a:buClr>
                <a:srgbClr val="000099"/>
              </a:buClr>
            </a:pPr>
            <a:r>
              <a:rPr lang="en-US" dirty="0"/>
              <a:t>Which </a:t>
            </a:r>
            <a:r>
              <a:rPr lang="en-US" b="1" dirty="0"/>
              <a:t>characteristics</a:t>
            </a:r>
            <a:r>
              <a:rPr lang="en-US" dirty="0"/>
              <a:t> make a repo market resilient?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1935628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200" dirty="0">
                <a:solidFill>
                  <a:srgbClr val="000099"/>
                </a:solidFill>
              </a:rPr>
              <a:t>Why </a:t>
            </a:r>
            <a:r>
              <a:rPr lang="en-US" sz="2200" dirty="0" smtClean="0">
                <a:solidFill>
                  <a:srgbClr val="000099"/>
                </a:solidFill>
              </a:rPr>
              <a:t>should we study repo markets?</a:t>
            </a:r>
            <a:endParaRPr lang="de-CH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Measures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51902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Haircuts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0711" y="1286809"/>
            <a:ext cx="7920000" cy="1615879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0099"/>
              </a:buClr>
            </a:pPr>
            <a:r>
              <a:rPr lang="en-US" dirty="0"/>
              <a:t>Haircuts are set by CCP and derived from ECB </a:t>
            </a:r>
            <a:r>
              <a:rPr lang="en-US" dirty="0" smtClean="0"/>
              <a:t>rules</a:t>
            </a:r>
          </a:p>
          <a:p>
            <a:pPr>
              <a:spcBef>
                <a:spcPts val="1200"/>
              </a:spcBef>
              <a:buClr>
                <a:srgbClr val="000099"/>
              </a:buClr>
            </a:pPr>
            <a:r>
              <a:rPr lang="en-US" dirty="0"/>
              <a:t>Lenders cannot increase haircuts to mitigate risk </a:t>
            </a:r>
            <a:endParaRPr lang="en-US" dirty="0" smtClean="0"/>
          </a:p>
          <a:p>
            <a:pPr>
              <a:spcBef>
                <a:spcPts val="1200"/>
              </a:spcBef>
              <a:buClr>
                <a:srgbClr val="000099"/>
              </a:buClr>
            </a:pPr>
            <a:r>
              <a:rPr lang="en-US" dirty="0" smtClean="0"/>
              <a:t>Riskier securities not eligible </a:t>
            </a:r>
            <a:r>
              <a:rPr lang="en-US" dirty="0"/>
              <a:t>for </a:t>
            </a:r>
            <a:r>
              <a:rPr lang="en-US" dirty="0" smtClean="0"/>
              <a:t>Eurex GCP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732836"/>
              </p:ext>
            </p:extLst>
          </p:nvPr>
        </p:nvGraphicFramePr>
        <p:xfrm>
          <a:off x="630201" y="3109249"/>
          <a:ext cx="718185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Acrobat Document" r:id="rId3" imgW="7181715" imgH="2638335" progId="AcroExch.Document.7">
                  <p:embed/>
                </p:oleObj>
              </mc:Choice>
              <mc:Fallback>
                <p:oleObj name="Acrobat Document" r:id="rId3" imgW="7181715" imgH="263833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201" y="3109249"/>
                        <a:ext cx="7181850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8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Setting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51902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Haircuts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5139" y="5321856"/>
            <a:ext cx="7920000" cy="845030"/>
          </a:xfrm>
        </p:spPr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Main message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Clr>
                <a:srgbClr val="000099"/>
              </a:buClr>
            </a:pPr>
            <a:r>
              <a:rPr lang="en-US" dirty="0"/>
              <a:t>Volume-weighted average haircuts rather stable over time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323892"/>
              </p:ext>
            </p:extLst>
          </p:nvPr>
        </p:nvGraphicFramePr>
        <p:xfrm>
          <a:off x="773075" y="3579518"/>
          <a:ext cx="2266673" cy="16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2" name="Acrobat Document" r:id="rId3" imgW="3238500" imgH="2314575" progId="AcroExch.Document.7">
                  <p:embed/>
                </p:oleObj>
              </mc:Choice>
              <mc:Fallback>
                <p:oleObj name="Acrobat Document" r:id="rId3" imgW="3238500" imgH="23145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075" y="3579518"/>
                        <a:ext cx="2266673" cy="16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64815"/>
              </p:ext>
            </p:extLst>
          </p:nvPr>
        </p:nvGraphicFramePr>
        <p:xfrm>
          <a:off x="4368651" y="1811084"/>
          <a:ext cx="4179185" cy="297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3" name="Acrobat Document" r:id="rId5" imgW="3781357" imgH="2695485" progId="AcroExch.Document.7">
                  <p:embed/>
                </p:oleObj>
              </mc:Choice>
              <mc:Fallback>
                <p:oleObj name="Acrobat Document" r:id="rId5" imgW="3781357" imgH="26954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8651" y="1811084"/>
                        <a:ext cx="4179185" cy="2979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68769"/>
              </p:ext>
            </p:extLst>
          </p:nvPr>
        </p:nvGraphicFramePr>
        <p:xfrm>
          <a:off x="773075" y="1267491"/>
          <a:ext cx="1980000" cy="19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" name="Acrobat Document" r:id="rId7" imgW="3238500" imgH="3238410" progId="AcroExch.Document.7">
                  <p:embed/>
                </p:oleObj>
              </mc:Choice>
              <mc:Fallback>
                <p:oleObj name="Acrobat Document" r:id="rId7" imgW="3238500" imgH="32384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075" y="1267491"/>
                        <a:ext cx="1980000" cy="19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 rot="16200000">
            <a:off x="-267584" y="1910166"/>
            <a:ext cx="165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eligible securities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67584" y="4104102"/>
            <a:ext cx="165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Haircuts of eligible securities</a:t>
            </a:r>
            <a:endParaRPr lang="en-US" sz="1400" dirty="0"/>
          </a:p>
        </p:txBody>
      </p:sp>
      <p:sp>
        <p:nvSpPr>
          <p:cNvPr id="20" name="Right Brace 19"/>
          <p:cNvSpPr/>
          <p:nvPr/>
        </p:nvSpPr>
        <p:spPr bwMode="auto">
          <a:xfrm>
            <a:off x="3444949" y="1345163"/>
            <a:ext cx="213600" cy="3847162"/>
          </a:xfrm>
          <a:prstGeom prst="rightBrace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245656" y="3007134"/>
            <a:ext cx="165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Volume weighted haircuts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269490" y="4752744"/>
            <a:ext cx="148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ECB extends </a:t>
            </a:r>
            <a:r>
              <a:rPr lang="en-US" sz="1200" dirty="0" smtClean="0"/>
              <a:t>list of eligible securities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6010582" y="4306180"/>
            <a:ext cx="0" cy="432000"/>
          </a:xfrm>
          <a:prstGeom prst="straightConnector1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546975" y="4947678"/>
            <a:ext cx="18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Crisis measures </a:t>
            </a:r>
            <a:r>
              <a:rPr lang="en-US" sz="1200" dirty="0" smtClean="0"/>
              <a:t>expire and </a:t>
            </a:r>
            <a:r>
              <a:rPr lang="en-US" sz="1200" dirty="0"/>
              <a:t>get partly reinstated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7013587" y="4365712"/>
            <a:ext cx="0" cy="576000"/>
          </a:xfrm>
          <a:prstGeom prst="straightConnector1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7484963" y="4365712"/>
            <a:ext cx="0" cy="576000"/>
          </a:xfrm>
          <a:prstGeom prst="straightConnector1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548759" y="1595776"/>
            <a:ext cx="0" cy="576000"/>
          </a:xfrm>
          <a:prstGeom prst="straightConnector1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667125" y="1148278"/>
            <a:ext cx="175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Eurex excludes</a:t>
            </a:r>
          </a:p>
          <a:p>
            <a:pPr algn="ctr"/>
            <a:r>
              <a:rPr lang="en-US" sz="1200" dirty="0"/>
              <a:t>Italian securities</a:t>
            </a:r>
          </a:p>
        </p:txBody>
      </p:sp>
    </p:spTree>
    <p:extLst>
      <p:ext uri="{BB962C8B-B14F-4D97-AF65-F5344CB8AC3E}">
        <p14:creationId xmlns:p14="http://schemas.microsoft.com/office/powerpoint/2010/main" val="41403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Setting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Hypotheses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68231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Drivers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2000" y="1168400"/>
            <a:ext cx="7920000" cy="4860000"/>
          </a:xfrm>
        </p:spPr>
        <p:txBody>
          <a:bodyPr/>
          <a:lstStyle/>
          <a:p>
            <a:pPr>
              <a:buClr>
                <a:srgbClr val="000099"/>
              </a:buClr>
            </a:pPr>
            <a:r>
              <a:rPr lang="en-US" dirty="0"/>
              <a:t>What drives repo spreads, volumes, and terms?</a:t>
            </a:r>
          </a:p>
          <a:p>
            <a:pPr>
              <a:buClr>
                <a:srgbClr val="000099"/>
              </a:buClr>
            </a:pPr>
            <a:r>
              <a:rPr lang="en-US" dirty="0" smtClean="0"/>
              <a:t>No </a:t>
            </a:r>
            <a:r>
              <a:rPr lang="en-US" dirty="0"/>
              <a:t>comprehensive theoretical model, but </a:t>
            </a:r>
            <a:r>
              <a:rPr lang="en-US" dirty="0" smtClean="0"/>
              <a:t>main drivers can be:</a:t>
            </a:r>
          </a:p>
          <a:p>
            <a:pPr marL="457200" indent="-457200"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dirty="0" smtClean="0"/>
              <a:t>Risk</a:t>
            </a:r>
          </a:p>
          <a:p>
            <a:pPr marL="850900" lvl="1" indent="-457200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/>
              <a:t>CISS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(Hollo, Kremer, and Lo Duca,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2012)</a:t>
            </a:r>
            <a:endParaRPr lang="en-US" dirty="0"/>
          </a:p>
          <a:p>
            <a:pPr marL="850900" lvl="1" indent="-457200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Other measures: LIBOIS, iTraxx</a:t>
            </a:r>
            <a:r>
              <a:rPr lang="en-US" dirty="0"/>
              <a:t>, TARGET </a:t>
            </a:r>
            <a:r>
              <a:rPr lang="en-US" dirty="0" smtClean="0"/>
              <a:t>GER/GIIPS</a:t>
            </a:r>
            <a:r>
              <a:rPr lang="en-US" dirty="0"/>
              <a:t>, </a:t>
            </a:r>
            <a:r>
              <a:rPr lang="en-US" dirty="0" smtClean="0"/>
              <a:t>VSTOXX</a:t>
            </a:r>
            <a:r>
              <a:rPr lang="en-US" dirty="0"/>
              <a:t>, </a:t>
            </a:r>
            <a:r>
              <a:rPr lang="en-US" dirty="0" smtClean="0"/>
              <a:t>10ySpread ESP-GER or ITA-GER</a:t>
            </a:r>
          </a:p>
          <a:p>
            <a:pPr marL="457200" indent="-457200"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dirty="0" smtClean="0"/>
              <a:t>Incentives </a:t>
            </a:r>
            <a:r>
              <a:rPr lang="en-US" dirty="0"/>
              <a:t>to </a:t>
            </a:r>
            <a:r>
              <a:rPr lang="en-US" dirty="0" smtClean="0"/>
              <a:t>trade</a:t>
            </a:r>
          </a:p>
          <a:p>
            <a:pPr marL="850900" lvl="1" indent="-457200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Haircut ratio </a:t>
            </a:r>
            <a:r>
              <a:rPr lang="en-US" dirty="0"/>
              <a:t>to capture </a:t>
            </a:r>
            <a:r>
              <a:rPr lang="en-US" dirty="0" smtClean="0"/>
              <a:t>attractiveness of public liquidity relative to </a:t>
            </a:r>
            <a:r>
              <a:rPr lang="en-US" dirty="0"/>
              <a:t>private liquidity (Avg. HC </a:t>
            </a:r>
            <a:r>
              <a:rPr lang="en-US" dirty="0" smtClean="0"/>
              <a:t>ECB </a:t>
            </a:r>
            <a:r>
              <a:rPr lang="en-US" dirty="0"/>
              <a:t>/ Avg. HC </a:t>
            </a:r>
            <a:r>
              <a:rPr lang="en-US" dirty="0" smtClean="0"/>
              <a:t>Eurex)</a:t>
            </a:r>
          </a:p>
          <a:p>
            <a:pPr marL="457200" indent="-457200">
              <a:spcBef>
                <a:spcPts val="600"/>
              </a:spcBef>
              <a:buClr>
                <a:srgbClr val="000099"/>
              </a:buClr>
              <a:buFont typeface="+mj-lt"/>
              <a:buAutoNum type="arabicPeriod"/>
            </a:pPr>
            <a:r>
              <a:rPr lang="en-US" dirty="0" smtClean="0"/>
              <a:t>Central </a:t>
            </a:r>
            <a:r>
              <a:rPr lang="en-US" dirty="0"/>
              <a:t>bank </a:t>
            </a:r>
            <a:r>
              <a:rPr lang="en-US" dirty="0" smtClean="0"/>
              <a:t>policy</a:t>
            </a:r>
          </a:p>
          <a:p>
            <a:pPr marL="850900" lvl="1" indent="-457200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/>
              <a:t>Steering of expectations about future target </a:t>
            </a:r>
            <a:r>
              <a:rPr lang="en-US" dirty="0" smtClean="0"/>
              <a:t>rates</a:t>
            </a:r>
          </a:p>
          <a:p>
            <a:pPr marL="850900" lvl="1" indent="-457200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Liquidity provision</a:t>
            </a:r>
          </a:p>
        </p:txBody>
      </p:sp>
    </p:spTree>
    <p:extLst>
      <p:ext uri="{BB962C8B-B14F-4D97-AF65-F5344CB8AC3E}">
        <p14:creationId xmlns:p14="http://schemas.microsoft.com/office/powerpoint/2010/main" val="19719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Setting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Hypotheses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68231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Excess liquidity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2000" y="4880344"/>
            <a:ext cx="7920000" cy="1148056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0099"/>
              </a:buClr>
            </a:pPr>
            <a:r>
              <a:rPr lang="en-US" sz="1800" dirty="0"/>
              <a:t>Excess liquidity (ECB’s definition</a:t>
            </a:r>
            <a:r>
              <a:rPr lang="en-US" sz="1800" dirty="0" smtClean="0"/>
              <a:t>):</a:t>
            </a:r>
          </a:p>
          <a:p>
            <a:pPr lvl="1">
              <a:spcBef>
                <a:spcPts val="0"/>
              </a:spcBef>
              <a:buClr>
                <a:srgbClr val="000099"/>
              </a:buClr>
            </a:pPr>
            <a:r>
              <a:rPr lang="en-US" sz="1600" dirty="0" smtClean="0"/>
              <a:t>Credit </a:t>
            </a:r>
            <a:r>
              <a:rPr lang="en-US" sz="1600" dirty="0"/>
              <a:t>institutions’ current account holdings at the ECB + Funds in the </a:t>
            </a:r>
            <a:r>
              <a:rPr lang="en-US" sz="1600" dirty="0" smtClean="0"/>
              <a:t>ECB deposit </a:t>
            </a:r>
            <a:r>
              <a:rPr lang="en-US" sz="1600" dirty="0"/>
              <a:t>facility </a:t>
            </a:r>
            <a:r>
              <a:rPr lang="en-US" sz="1600" dirty="0" smtClean="0"/>
              <a:t>- </a:t>
            </a:r>
            <a:r>
              <a:rPr lang="en-US" sz="1600" dirty="0"/>
              <a:t>Reserve </a:t>
            </a:r>
            <a:r>
              <a:rPr lang="en-US" sz="1600" dirty="0" smtClean="0"/>
              <a:t>requirements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665069"/>
              </p:ext>
            </p:extLst>
          </p:nvPr>
        </p:nvGraphicFramePr>
        <p:xfrm>
          <a:off x="1804428" y="1301820"/>
          <a:ext cx="5245720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Acrobat Document" r:id="rId3" imgW="3238500" imgH="2000250" progId="AcroExch.Document.7">
                  <p:embed/>
                </p:oleObj>
              </mc:Choice>
              <mc:Fallback>
                <p:oleObj name="Acrobat Document" r:id="rId3" imgW="3238500" imgH="20002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4428" y="1301820"/>
                        <a:ext cx="5245720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3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Setting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68231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Regression analysis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2000" y="1168400"/>
            <a:ext cx="7920000" cy="4860000"/>
          </a:xfrm>
        </p:spPr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LS regressions with HAC </a:t>
            </a:r>
            <a:r>
              <a:rPr lang="en-US" dirty="0"/>
              <a:t>standard errors. </a:t>
            </a:r>
            <a:endParaRPr lang="en-US" dirty="0" smtClean="0"/>
          </a:p>
          <a:p>
            <a:pPr>
              <a:buClr>
                <a:srgbClr val="000099"/>
              </a:buClr>
            </a:pPr>
            <a:r>
              <a:rPr lang="en-US" dirty="0" smtClean="0"/>
              <a:t>Sub-sampling to account for the </a:t>
            </a:r>
            <a:r>
              <a:rPr lang="en-US" dirty="0"/>
              <a:t>switch from VRA to FRFA operations </a:t>
            </a:r>
            <a:r>
              <a:rPr lang="en-US" dirty="0" smtClean="0"/>
              <a:t>(15/10/2008)</a:t>
            </a:r>
          </a:p>
          <a:p>
            <a:pPr>
              <a:buClr>
                <a:srgbClr val="000099"/>
              </a:buClr>
            </a:pPr>
            <a:r>
              <a:rPr lang="en-US" dirty="0" smtClean="0"/>
              <a:t>Weekly time series in level </a:t>
            </a:r>
            <a:r>
              <a:rPr lang="en-US" dirty="0"/>
              <a:t>and </a:t>
            </a:r>
            <a:r>
              <a:rPr lang="en-US" dirty="0" smtClean="0"/>
              <a:t>changes</a:t>
            </a:r>
          </a:p>
          <a:p>
            <a:pPr>
              <a:buClr>
                <a:srgbClr val="000099"/>
              </a:buClr>
            </a:pPr>
            <a:r>
              <a:rPr lang="en-US" dirty="0"/>
              <a:t>P</a:t>
            </a:r>
            <a:r>
              <a:rPr lang="en-US" dirty="0" smtClean="0"/>
              <a:t>ast </a:t>
            </a:r>
            <a:r>
              <a:rPr lang="en-US" dirty="0"/>
              <a:t>values </a:t>
            </a:r>
            <a:r>
              <a:rPr lang="en-US" dirty="0" smtClean="0"/>
              <a:t>for </a:t>
            </a:r>
            <a:r>
              <a:rPr lang="en-US" dirty="0"/>
              <a:t>regressors to eliminate endogeneity </a:t>
            </a:r>
            <a:r>
              <a:rPr lang="en-US" dirty="0" smtClean="0"/>
              <a:t>issues</a:t>
            </a:r>
          </a:p>
          <a:p>
            <a:pPr>
              <a:buClr>
                <a:srgbClr val="000099"/>
              </a:buClr>
            </a:pPr>
            <a:r>
              <a:rPr lang="en-US" dirty="0" smtClean="0"/>
              <a:t>A </a:t>
            </a:r>
            <a:r>
              <a:rPr lang="en-US" dirty="0"/>
              <a:t>time trend in the volume equation to allow for linear </a:t>
            </a:r>
            <a:r>
              <a:rPr lang="en-US" dirty="0" smtClean="0"/>
              <a:t>growth</a:t>
            </a:r>
          </a:p>
          <a:p>
            <a:pPr>
              <a:buClr>
                <a:srgbClr val="000099"/>
              </a:buClr>
            </a:pPr>
            <a:r>
              <a:rPr lang="en-US" dirty="0" smtClean="0"/>
              <a:t>A dummy variable </a:t>
            </a:r>
            <a:r>
              <a:rPr lang="en-US" dirty="0"/>
              <a:t>to capture </a:t>
            </a:r>
            <a:r>
              <a:rPr lang="en-US" dirty="0" smtClean="0"/>
              <a:t>the EUR </a:t>
            </a:r>
            <a:r>
              <a:rPr lang="en-US" dirty="0"/>
              <a:t>300 billion threshold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70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68231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Regression analysis</a:t>
            </a:r>
            <a:endParaRPr lang="en-US" sz="2400" dirty="0">
              <a:solidFill>
                <a:srgbClr val="000099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8" y="1838324"/>
            <a:ext cx="8157182" cy="341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68231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0099"/>
                </a:solidFill>
              </a:rPr>
              <a:t>Regression analysis for the GCP ECB basket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54920" y="1280460"/>
            <a:ext cx="4284000" cy="4788000"/>
            <a:chOff x="4075942" y="657225"/>
            <a:chExt cx="4989542" cy="5543550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942" y="661988"/>
              <a:ext cx="1800225" cy="553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134" y="657225"/>
              <a:ext cx="3181350" cy="554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163" y="3791423"/>
            <a:ext cx="3732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Support to the </a:t>
            </a:r>
            <a:r>
              <a:rPr lang="en-US" sz="1400" b="1" dirty="0"/>
              <a:t>shock absorber </a:t>
            </a:r>
            <a:r>
              <a:rPr lang="en-US" sz="1400" dirty="0" smtClean="0"/>
              <a:t>hypothesis: Repo volume and risk </a:t>
            </a:r>
            <a:r>
              <a:rPr lang="en-US" sz="1400" b="1" dirty="0" smtClean="0"/>
              <a:t>positively</a:t>
            </a:r>
            <a:r>
              <a:rPr lang="en-US" sz="1400" dirty="0"/>
              <a:t> </a:t>
            </a:r>
            <a:r>
              <a:rPr lang="en-US" sz="1400" dirty="0" smtClean="0"/>
              <a:t>related; Spreads and term </a:t>
            </a:r>
            <a:r>
              <a:rPr lang="en-US" sz="1400" b="1" dirty="0" smtClean="0"/>
              <a:t>insensitive</a:t>
            </a:r>
            <a:r>
              <a:rPr lang="en-US" sz="1400" dirty="0" smtClean="0"/>
              <a:t> to risk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381154" y="4107588"/>
            <a:ext cx="4667693" cy="324000"/>
          </a:xfrm>
          <a:prstGeom prst="rect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68231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0099"/>
                </a:solidFill>
              </a:rPr>
              <a:t>Regression analysis for the GCP ECB basket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54920" y="1280460"/>
            <a:ext cx="4284000" cy="4788000"/>
            <a:chOff x="4075942" y="657225"/>
            <a:chExt cx="4989542" cy="5543550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942" y="661988"/>
              <a:ext cx="1800225" cy="553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134" y="657225"/>
              <a:ext cx="3181350" cy="554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163" y="3695726"/>
            <a:ext cx="346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Substitution</a:t>
            </a:r>
            <a:r>
              <a:rPr lang="en-US" sz="1400" dirty="0" smtClean="0"/>
              <a:t> from unsecured lending to secured lending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359888" y="3788598"/>
            <a:ext cx="4667693" cy="324000"/>
          </a:xfrm>
          <a:prstGeom prst="rect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68231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0099"/>
                </a:solidFill>
              </a:rPr>
              <a:t>Regression analysis for the GCP ECB basket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54920" y="1280460"/>
            <a:ext cx="4284000" cy="4788000"/>
            <a:chOff x="4075942" y="657225"/>
            <a:chExt cx="4989542" cy="5543550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942" y="661988"/>
              <a:ext cx="1800225" cy="553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134" y="657225"/>
              <a:ext cx="3181350" cy="554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163" y="4865356"/>
            <a:ext cx="3469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More </a:t>
            </a:r>
            <a:r>
              <a:rPr lang="en-US" sz="1400" b="1" dirty="0" smtClean="0"/>
              <a:t>attractive</a:t>
            </a:r>
            <a:r>
              <a:rPr lang="en-US" sz="1400" dirty="0" smtClean="0"/>
              <a:t> ECB haircut policy (more </a:t>
            </a:r>
            <a:r>
              <a:rPr lang="en-US" sz="1400" b="1" dirty="0" smtClean="0"/>
              <a:t>conservative</a:t>
            </a:r>
            <a:r>
              <a:rPr lang="en-US" sz="1400" dirty="0" smtClean="0"/>
              <a:t> CCP policy), smaller repo spread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359888" y="5107090"/>
            <a:ext cx="4667693" cy="324000"/>
          </a:xfrm>
          <a:prstGeom prst="rect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68231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0099"/>
                </a:solidFill>
              </a:rPr>
              <a:t>Regression analysis for the GCP ECB basket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54920" y="1280460"/>
            <a:ext cx="4284000" cy="4788000"/>
            <a:chOff x="4075942" y="657225"/>
            <a:chExt cx="4989542" cy="5543550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942" y="661988"/>
              <a:ext cx="1800225" cy="553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134" y="657225"/>
              <a:ext cx="3181350" cy="554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163" y="4440036"/>
            <a:ext cx="3469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Moderate EL: </a:t>
            </a:r>
            <a:r>
              <a:rPr lang="en-US" sz="1400" dirty="0"/>
              <a:t>higher </a:t>
            </a:r>
            <a:r>
              <a:rPr lang="en-US" sz="1400" dirty="0" smtClean="0"/>
              <a:t>EL, lower spreads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359888" y="4447844"/>
            <a:ext cx="4667693" cy="324000"/>
          </a:xfrm>
          <a:prstGeom prst="rect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01" y="4773197"/>
            <a:ext cx="3469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Saturation: no change in rates; volume </a:t>
            </a:r>
            <a:r>
              <a:rPr lang="en-US" sz="1400" dirty="0" smtClean="0">
                <a:sym typeface="Symbol"/>
              </a:rPr>
              <a:t>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363426" y="4781005"/>
            <a:ext cx="4667693" cy="324000"/>
          </a:xfrm>
          <a:prstGeom prst="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689810"/>
              </p:ext>
            </p:extLst>
          </p:nvPr>
        </p:nvGraphicFramePr>
        <p:xfrm>
          <a:off x="405139" y="2365079"/>
          <a:ext cx="2602026" cy="160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Acrobat Document" r:id="rId5" imgW="3238500" imgH="2000250" progId="AcroExch.Document.7">
                  <p:embed/>
                </p:oleObj>
              </mc:Choice>
              <mc:Fallback>
                <p:oleObj name="Acrobat Document" r:id="rId5" imgW="3238500" imgH="20002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139" y="2365079"/>
                        <a:ext cx="2602026" cy="1607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 bwMode="auto">
          <a:xfrm flipH="1" flipV="1">
            <a:off x="1215139" y="3763926"/>
            <a:ext cx="2144749" cy="683918"/>
          </a:xfrm>
          <a:prstGeom prst="straightConnector1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2147777" y="3763926"/>
            <a:ext cx="1212111" cy="1017079"/>
          </a:xfrm>
          <a:prstGeom prst="straightConnector1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347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000099"/>
              </a:buClr>
            </a:pPr>
            <a:r>
              <a:rPr lang="en-US" dirty="0" smtClean="0"/>
              <a:t>It has a </a:t>
            </a:r>
            <a:r>
              <a:rPr lang="en-US" b="1" dirty="0"/>
              <a:t>unique </a:t>
            </a:r>
            <a:r>
              <a:rPr lang="en-US" b="1" dirty="0" smtClean="0"/>
              <a:t>structure </a:t>
            </a:r>
            <a:r>
              <a:rPr lang="en-US" dirty="0" smtClean="0"/>
              <a:t>including</a:t>
            </a:r>
            <a:r>
              <a:rPr lang="en-US" b="1" dirty="0" smtClean="0"/>
              <a:t> </a:t>
            </a:r>
            <a:r>
              <a:rPr lang="en-US" dirty="0" smtClean="0"/>
              <a:t>key</a:t>
            </a:r>
            <a:r>
              <a:rPr lang="en-US" b="1" dirty="0" smtClean="0"/>
              <a:t> characteristics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150000"/>
              </a:lnSpc>
              <a:buClr>
                <a:srgbClr val="000099"/>
              </a:buClr>
            </a:pPr>
            <a:r>
              <a:rPr lang="en-US" b="1" dirty="0" smtClean="0"/>
              <a:t>Anonymous </a:t>
            </a:r>
            <a:r>
              <a:rPr lang="en-US" b="1" dirty="0"/>
              <a:t>CCP</a:t>
            </a:r>
            <a:r>
              <a:rPr lang="en-US" dirty="0"/>
              <a:t>-based trading</a:t>
            </a:r>
          </a:p>
          <a:p>
            <a:pPr lvl="1">
              <a:lnSpc>
                <a:spcPct val="150000"/>
              </a:lnSpc>
              <a:buClr>
                <a:srgbClr val="000099"/>
              </a:buClr>
            </a:pPr>
            <a:r>
              <a:rPr lang="en-US" b="1" dirty="0" smtClean="0"/>
              <a:t>Haircuts</a:t>
            </a:r>
            <a:r>
              <a:rPr lang="en-US" dirty="0" smtClean="0"/>
              <a:t> </a:t>
            </a:r>
            <a:r>
              <a:rPr lang="en-US" dirty="0"/>
              <a:t>are set by the CCP and are thus exogenous to repo traders</a:t>
            </a:r>
          </a:p>
          <a:p>
            <a:pPr lvl="1">
              <a:lnSpc>
                <a:spcPct val="150000"/>
              </a:lnSpc>
              <a:buClr>
                <a:srgbClr val="000099"/>
              </a:buClr>
            </a:pPr>
            <a:r>
              <a:rPr lang="en-US" dirty="0" smtClean="0"/>
              <a:t>Relatively </a:t>
            </a:r>
            <a:r>
              <a:rPr lang="en-US" dirty="0"/>
              <a:t>safe </a:t>
            </a:r>
            <a:r>
              <a:rPr lang="en-US" b="1" dirty="0"/>
              <a:t>collateral</a:t>
            </a:r>
            <a:r>
              <a:rPr lang="en-US" dirty="0"/>
              <a:t> securities</a:t>
            </a:r>
          </a:p>
          <a:p>
            <a:pPr lvl="1">
              <a:lnSpc>
                <a:spcPct val="150000"/>
              </a:lnSpc>
              <a:buClr>
                <a:srgbClr val="000099"/>
              </a:buClr>
            </a:pPr>
            <a:r>
              <a:rPr lang="en-US" dirty="0" smtClean="0"/>
              <a:t>No </a:t>
            </a:r>
            <a:r>
              <a:rPr lang="en-US" dirty="0"/>
              <a:t>daily </a:t>
            </a:r>
            <a:r>
              <a:rPr lang="en-US" b="1" dirty="0" smtClean="0"/>
              <a:t>unwind</a:t>
            </a:r>
          </a:p>
          <a:p>
            <a:pPr>
              <a:lnSpc>
                <a:spcPct val="150000"/>
              </a:lnSpc>
              <a:buClr>
                <a:srgbClr val="000099"/>
              </a:buClr>
            </a:pPr>
            <a:r>
              <a:rPr lang="en-US" dirty="0" smtClean="0"/>
              <a:t>It helps </a:t>
            </a:r>
            <a:r>
              <a:rPr lang="en-US" dirty="0"/>
              <a:t>understand which market features are key for repo </a:t>
            </a:r>
            <a:r>
              <a:rPr lang="en-US" b="1" dirty="0"/>
              <a:t>market stability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1924995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200" dirty="0">
                <a:solidFill>
                  <a:srgbClr val="000099"/>
                </a:solidFill>
              </a:rPr>
              <a:t>Why should we study the euro repo market?</a:t>
            </a:r>
            <a:endParaRPr lang="de-CH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68231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0099"/>
                </a:solidFill>
              </a:rPr>
              <a:t>Comparison of collateral baskets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39" y="1273473"/>
            <a:ext cx="474758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428" y="1552355"/>
            <a:ext cx="320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ECB EXTended basket </a:t>
            </a:r>
            <a:r>
              <a:rPr lang="en-US" dirty="0"/>
              <a:t>is </a:t>
            </a:r>
            <a:r>
              <a:rPr lang="en-US" b="1" dirty="0"/>
              <a:t>riskier</a:t>
            </a:r>
            <a:r>
              <a:rPr lang="en-US" dirty="0"/>
              <a:t> than the ECB basket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28" y="4054648"/>
            <a:ext cx="320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Less</a:t>
            </a:r>
            <a:r>
              <a:rPr lang="en-US" dirty="0" smtClean="0"/>
              <a:t> resilient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225196" y="4065056"/>
            <a:ext cx="5040000" cy="324000"/>
          </a:xfrm>
          <a:prstGeom prst="rect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25196" y="3717705"/>
            <a:ext cx="5040000" cy="324000"/>
          </a:xfrm>
          <a:prstGeom prst="rect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28" y="3696664"/>
            <a:ext cx="320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</a:t>
            </a:r>
            <a:r>
              <a:rPr lang="en-US" dirty="0" smtClean="0"/>
              <a:t> substitution  from unsecured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68231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0099"/>
                </a:solidFill>
              </a:rPr>
              <a:t>O</a:t>
            </a:r>
            <a:r>
              <a:rPr lang="en-US" sz="2400" dirty="0" smtClean="0">
                <a:solidFill>
                  <a:srgbClr val="000099"/>
                </a:solidFill>
              </a:rPr>
              <a:t>ther </a:t>
            </a:r>
            <a:r>
              <a:rPr lang="en-US" sz="2400" dirty="0">
                <a:solidFill>
                  <a:srgbClr val="000099"/>
                </a:solidFill>
              </a:rPr>
              <a:t>CCP-based </a:t>
            </a:r>
            <a:r>
              <a:rPr lang="en-US" sz="2400" dirty="0" smtClean="0">
                <a:solidFill>
                  <a:srgbClr val="000099"/>
                </a:solidFill>
              </a:rPr>
              <a:t>platforms: Bktec / MTS</a:t>
            </a:r>
            <a:endParaRPr lang="en-US" sz="2400" dirty="0">
              <a:solidFill>
                <a:srgbClr val="000099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3" y="1293957"/>
            <a:ext cx="7848451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286000" y="3817088"/>
            <a:ext cx="1626781" cy="350875"/>
          </a:xfrm>
          <a:prstGeom prst="rect">
            <a:avLst/>
          </a:prstGeom>
          <a:noFill/>
          <a:ln w="25400" cap="flat" cmpd="sng" algn="ctr">
            <a:solidFill>
              <a:srgbClr val="96969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437404" y="3820626"/>
            <a:ext cx="1626781" cy="350875"/>
          </a:xfrm>
          <a:prstGeom prst="rect">
            <a:avLst/>
          </a:prstGeom>
          <a:noFill/>
          <a:ln w="25400" cap="flat" cmpd="sng" algn="ctr">
            <a:solidFill>
              <a:srgbClr val="FF7F17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99441" y="3813531"/>
            <a:ext cx="1626781" cy="3508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273" y="5794741"/>
            <a:ext cx="7850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safety of collateral is a </a:t>
            </a:r>
            <a:r>
              <a:rPr lang="en-US" sz="1400" b="1" dirty="0"/>
              <a:t>necessary</a:t>
            </a:r>
            <a:r>
              <a:rPr lang="en-US" sz="1400" dirty="0"/>
              <a:t> condition for the resilience of the repo market</a:t>
            </a:r>
          </a:p>
        </p:txBody>
      </p:sp>
    </p:spTree>
    <p:extLst>
      <p:ext uri="{BB962C8B-B14F-4D97-AF65-F5344CB8AC3E}">
        <p14:creationId xmlns:p14="http://schemas.microsoft.com/office/powerpoint/2010/main" val="2586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6823189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0099"/>
                </a:solidFill>
              </a:rPr>
              <a:t>Which characteristics make a repo market resilient?</a:t>
            </a:r>
            <a:endParaRPr lang="de-CH" sz="2400" dirty="0">
              <a:solidFill>
                <a:srgbClr val="000099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1" y="1231164"/>
            <a:ext cx="8879176" cy="48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000099"/>
              </a:buClr>
            </a:pPr>
            <a:r>
              <a:rPr lang="en-US" dirty="0" smtClean="0"/>
              <a:t>The </a:t>
            </a:r>
            <a:r>
              <a:rPr lang="en-US" dirty="0"/>
              <a:t>CCP-based euro interbank repo market is the </a:t>
            </a:r>
            <a:r>
              <a:rPr lang="en-US" b="1" dirty="0"/>
              <a:t>most resilient market </a:t>
            </a:r>
            <a:r>
              <a:rPr lang="en-US" b="1" dirty="0" smtClean="0"/>
              <a:t>structure</a:t>
            </a:r>
          </a:p>
          <a:p>
            <a:pPr>
              <a:spcBef>
                <a:spcPts val="1200"/>
              </a:spcBef>
              <a:buClr>
                <a:srgbClr val="000099"/>
              </a:buClr>
            </a:pPr>
            <a:r>
              <a:rPr lang="en-US" dirty="0" smtClean="0"/>
              <a:t>With </a:t>
            </a:r>
            <a:r>
              <a:rPr lang="en-US" dirty="0"/>
              <a:t>very safe </a:t>
            </a:r>
            <a:r>
              <a:rPr lang="en-US" dirty="0" smtClean="0"/>
              <a:t>collateral, even </a:t>
            </a:r>
            <a:r>
              <a:rPr lang="en-US" b="1" dirty="0"/>
              <a:t>shock </a:t>
            </a:r>
            <a:r>
              <a:rPr lang="en-US" b="1" dirty="0" smtClean="0"/>
              <a:t>absorber</a:t>
            </a:r>
          </a:p>
          <a:p>
            <a:pPr>
              <a:spcBef>
                <a:spcPts val="1200"/>
              </a:spcBef>
              <a:buClr>
                <a:srgbClr val="000099"/>
              </a:buClr>
            </a:pPr>
            <a:r>
              <a:rPr lang="en-US" dirty="0" smtClean="0"/>
              <a:t>Resilience stems from three</a:t>
            </a:r>
            <a:r>
              <a:rPr lang="en-US" b="1" dirty="0" smtClean="0"/>
              <a:t> joint characteristics</a:t>
            </a:r>
            <a:r>
              <a:rPr lang="en-US" dirty="0"/>
              <a:t>: </a:t>
            </a:r>
            <a:endParaRPr lang="en-US" dirty="0" smtClean="0"/>
          </a:p>
          <a:p>
            <a:pPr lvl="1">
              <a:spcBef>
                <a:spcPts val="1200"/>
              </a:spcBef>
              <a:buClr>
                <a:srgbClr val="000099"/>
              </a:buClr>
            </a:pPr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anonymous </a:t>
            </a:r>
            <a:r>
              <a:rPr lang="en-US" dirty="0" smtClean="0"/>
              <a:t>CCP-based infrastructure</a:t>
            </a:r>
          </a:p>
          <a:p>
            <a:pPr lvl="1">
              <a:spcBef>
                <a:spcPts val="1200"/>
              </a:spcBef>
              <a:buClr>
                <a:srgbClr val="000099"/>
              </a:buClr>
            </a:pPr>
            <a:r>
              <a:rPr lang="en-US" dirty="0"/>
              <a:t>S</a:t>
            </a:r>
            <a:r>
              <a:rPr lang="en-US" dirty="0" smtClean="0"/>
              <a:t>afe collateral</a:t>
            </a:r>
          </a:p>
          <a:p>
            <a:pPr lvl="1">
              <a:spcBef>
                <a:spcPts val="1200"/>
              </a:spcBef>
              <a:buClr>
                <a:srgbClr val="000099"/>
              </a:buClr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absence of the unwind </a:t>
            </a:r>
            <a:r>
              <a:rPr lang="en-US" dirty="0" smtClean="0"/>
              <a:t>mechanism</a:t>
            </a:r>
          </a:p>
          <a:p>
            <a:pPr>
              <a:spcBef>
                <a:spcPts val="1200"/>
              </a:spcBef>
              <a:buClr>
                <a:srgbClr val="000099"/>
              </a:buClr>
            </a:pPr>
            <a:r>
              <a:rPr lang="en-US" dirty="0" smtClean="0"/>
              <a:t>Each </a:t>
            </a:r>
            <a:r>
              <a:rPr lang="en-US" dirty="0"/>
              <a:t>of </a:t>
            </a:r>
            <a:r>
              <a:rPr lang="en-US" dirty="0" smtClean="0"/>
              <a:t>these characteristics </a:t>
            </a:r>
            <a:r>
              <a:rPr lang="en-US" dirty="0"/>
              <a:t>taken separately is a </a:t>
            </a:r>
            <a:r>
              <a:rPr lang="en-US" b="1" dirty="0"/>
              <a:t>necessary</a:t>
            </a:r>
            <a:r>
              <a:rPr lang="en-US" dirty="0"/>
              <a:t> rather than </a:t>
            </a:r>
            <a:r>
              <a:rPr lang="en-US" dirty="0" smtClean="0"/>
              <a:t>sufficient condition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0099"/>
                </a:solidFill>
              </a:rPr>
              <a:t>Concluding remarks</a:t>
            </a:r>
            <a:endParaRPr lang="de-CH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dirty="0" smtClean="0"/>
              <a:t>Europe: more stability </a:t>
            </a:r>
            <a:r>
              <a:rPr lang="en-US" dirty="0"/>
              <a:t>of the Euro money market by </a:t>
            </a:r>
            <a:r>
              <a:rPr lang="en-US" b="1" dirty="0"/>
              <a:t>endorsing CCP-based repos </a:t>
            </a:r>
            <a:r>
              <a:rPr lang="en-US" dirty="0" smtClean="0"/>
              <a:t>as substitutes </a:t>
            </a:r>
            <a:r>
              <a:rPr lang="en-US" dirty="0"/>
              <a:t>for unsecured loans and bilateral </a:t>
            </a:r>
            <a:r>
              <a:rPr lang="en-US" dirty="0" smtClean="0"/>
              <a:t>repos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dirty="0" smtClean="0"/>
              <a:t>U.S.: the </a:t>
            </a:r>
            <a:r>
              <a:rPr lang="en-US" b="1" dirty="0"/>
              <a:t>GCF segment </a:t>
            </a:r>
            <a:r>
              <a:rPr lang="en-US" dirty="0"/>
              <a:t>of the </a:t>
            </a:r>
            <a:r>
              <a:rPr lang="en-US" dirty="0" smtClean="0"/>
              <a:t>triparty </a:t>
            </a:r>
            <a:r>
              <a:rPr lang="en-US" dirty="0"/>
              <a:t>market already incorporates two out of the three </a:t>
            </a:r>
            <a:r>
              <a:rPr lang="en-US" dirty="0" smtClean="0"/>
              <a:t>main characteristics </a:t>
            </a:r>
            <a:r>
              <a:rPr lang="en-US" dirty="0"/>
              <a:t>for resilience, i.e., anonymous CCP-based trading and safe </a:t>
            </a:r>
            <a:r>
              <a:rPr lang="en-US" dirty="0" smtClean="0"/>
              <a:t>collateral </a:t>
            </a:r>
          </a:p>
          <a:p>
            <a:pPr lvl="1">
              <a:spcBef>
                <a:spcPts val="600"/>
              </a:spcBef>
              <a:buClr>
                <a:srgbClr val="000099"/>
              </a:buClr>
            </a:pPr>
            <a:r>
              <a:rPr lang="en-US" dirty="0" smtClean="0"/>
              <a:t>The </a:t>
            </a:r>
            <a:r>
              <a:rPr lang="en-US" dirty="0"/>
              <a:t>next crucial step </a:t>
            </a:r>
            <a:r>
              <a:rPr lang="en-US" dirty="0" smtClean="0"/>
              <a:t>is the </a:t>
            </a:r>
            <a:r>
              <a:rPr lang="en-US" dirty="0"/>
              <a:t>removal of remaining issues related to the </a:t>
            </a:r>
            <a:r>
              <a:rPr lang="en-US" b="1" dirty="0"/>
              <a:t>unwind</a:t>
            </a:r>
            <a:r>
              <a:rPr lang="en-US" dirty="0"/>
              <a:t> </a:t>
            </a:r>
            <a:r>
              <a:rPr lang="en-US" dirty="0" smtClean="0"/>
              <a:t>mechanism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dirty="0" smtClean="0"/>
              <a:t>The identification of the </a:t>
            </a:r>
            <a:r>
              <a:rPr lang="en-US" b="1" dirty="0"/>
              <a:t>key drivers </a:t>
            </a:r>
            <a:r>
              <a:rPr lang="en-US" dirty="0"/>
              <a:t>of repo market activity </a:t>
            </a:r>
            <a:r>
              <a:rPr lang="en-US" dirty="0" smtClean="0"/>
              <a:t>facilitates </a:t>
            </a:r>
            <a:r>
              <a:rPr lang="en-US" dirty="0"/>
              <a:t>banks' </a:t>
            </a:r>
            <a:r>
              <a:rPr lang="en-US" dirty="0" smtClean="0"/>
              <a:t>liquidity and </a:t>
            </a:r>
            <a:r>
              <a:rPr lang="en-US" dirty="0"/>
              <a:t>risk </a:t>
            </a:r>
            <a:r>
              <a:rPr lang="en-US" dirty="0" smtClean="0"/>
              <a:t>management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dirty="0"/>
              <a:t>The identification of the </a:t>
            </a:r>
            <a:r>
              <a:rPr lang="en-US" dirty="0" smtClean="0"/>
              <a:t>“</a:t>
            </a:r>
            <a:r>
              <a:rPr lang="en-US" b="1" dirty="0" smtClean="0"/>
              <a:t>saturation</a:t>
            </a:r>
            <a:r>
              <a:rPr lang="en-US" dirty="0" smtClean="0"/>
              <a:t>” threshold is important for monetary policy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Policy implications</a:t>
            </a:r>
            <a:endParaRPr lang="de-CH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2000" y="1168400"/>
            <a:ext cx="7920000" cy="4860000"/>
          </a:xfrm>
          <a:prstGeom prst="rect">
            <a:avLst/>
          </a:prstGeom>
        </p:spPr>
        <p:txBody>
          <a:bodyPr anchor="ctr" anchorCtr="0"/>
          <a:lstStyle>
            <a:lvl1pPr marL="292100" indent="-292100" algn="l" rtl="0" eaLnBrk="0" fontAlgn="base" hangingPunct="0">
              <a:spcBef>
                <a:spcPts val="22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77000"/>
              <a:buChar char="—"/>
              <a:defRPr sz="1800">
                <a:solidFill>
                  <a:schemeClr val="tx1"/>
                </a:solidFill>
                <a:latin typeface="+mn-lt"/>
              </a:defRPr>
            </a:lvl2pPr>
            <a:lvl3pPr marL="10795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8669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3241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7813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2385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695700" indent="-2794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84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kern="0" dirty="0"/>
              <a:t>State </a:t>
            </a:r>
            <a:r>
              <a:rPr lang="en-US" kern="0" dirty="0" smtClean="0"/>
              <a:t>variables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kern="0" dirty="0" smtClean="0"/>
              <a:t>GCP volumes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kern="0" dirty="0"/>
              <a:t>Excess Liquidity and lending </a:t>
            </a:r>
            <a:r>
              <a:rPr lang="en-US" kern="0" dirty="0" smtClean="0"/>
              <a:t>volume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kern="0" dirty="0" smtClean="0"/>
              <a:t>Descriptive statistics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kern="0" dirty="0" smtClean="0"/>
              <a:t>Term spread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kern="0" dirty="0" smtClean="0"/>
              <a:t>Volatility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kern="0" dirty="0" smtClean="0"/>
              <a:t>Market liquidity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kern="0" dirty="0" smtClean="0"/>
              <a:t>Number of active market participants</a:t>
            </a:r>
          </a:p>
          <a:p>
            <a:pPr>
              <a:spcBef>
                <a:spcPts val="600"/>
              </a:spcBef>
              <a:buClr>
                <a:srgbClr val="000099"/>
              </a:buClr>
            </a:pPr>
            <a:r>
              <a:rPr lang="en-US" kern="0" dirty="0"/>
              <a:t>The CCP-based repo market infrastructure</a:t>
            </a:r>
            <a:endParaRPr lang="en-US" kern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000099"/>
                </a:solidFill>
              </a:rPr>
              <a:t>State variables</a:t>
            </a:r>
            <a:endParaRPr lang="de-CH" sz="2200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233235"/>
            <a:ext cx="4578867" cy="49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1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GCP volumes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37" y="1568081"/>
            <a:ext cx="6069842" cy="354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Excess Liquidity and lending volume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98" y="1347453"/>
            <a:ext cx="6284341" cy="424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Descriptive statistics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6" y="1241649"/>
            <a:ext cx="7600930" cy="5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The basic prediction is that banks </a:t>
            </a:r>
            <a:r>
              <a:rPr lang="en-US" b="1" dirty="0"/>
              <a:t>reduce</a:t>
            </a:r>
            <a:r>
              <a:rPr lang="en-US" dirty="0"/>
              <a:t> lending in crisis times e.g., </a:t>
            </a:r>
            <a:r>
              <a:rPr lang="en-US" dirty="0" smtClean="0"/>
              <a:t>with higher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A</a:t>
            </a:r>
            <a:r>
              <a:rPr lang="en-US" dirty="0" smtClean="0"/>
              <a:t>ggregate </a:t>
            </a:r>
            <a:r>
              <a:rPr lang="en-US" dirty="0"/>
              <a:t>risk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Allen, Carletti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and Gale, 2009)</a:t>
            </a:r>
            <a:r>
              <a:rPr lang="en-US" dirty="0"/>
              <a:t>, </a:t>
            </a:r>
          </a:p>
          <a:p>
            <a:pPr lvl="1">
              <a:buClr>
                <a:srgbClr val="000099"/>
              </a:buClr>
            </a:pPr>
            <a:r>
              <a:rPr lang="en-US" dirty="0" err="1" smtClean="0"/>
              <a:t>Knightian</a:t>
            </a:r>
            <a:r>
              <a:rPr lang="en-US" dirty="0" smtClean="0"/>
              <a:t> uncertainty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(Caballero and Krishnamurthy,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2008)</a:t>
            </a:r>
            <a:r>
              <a:rPr lang="en-US" dirty="0" smtClean="0"/>
              <a:t>,</a:t>
            </a:r>
            <a:endParaRPr lang="en-US" dirty="0"/>
          </a:p>
          <a:p>
            <a:pPr lvl="1">
              <a:buClr>
                <a:srgbClr val="000099"/>
              </a:buClr>
            </a:pPr>
            <a:r>
              <a:rPr lang="en-US" dirty="0" smtClean="0"/>
              <a:t>Lenders</a:t>
            </a:r>
            <a:r>
              <a:rPr lang="en-US" dirty="0"/>
              <a:t>' rollover risk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(Acharya and Skeie, 2011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dirty="0" smtClean="0"/>
              <a:t>,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Informational </a:t>
            </a:r>
            <a:r>
              <a:rPr lang="en-US" dirty="0"/>
              <a:t>frictions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(e.g., Stiglitz and Weiss, 1981)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Clr>
                <a:srgbClr val="000099"/>
              </a:buClr>
            </a:pPr>
            <a:r>
              <a:rPr lang="en-US" dirty="0" smtClean="0"/>
              <a:t>Risk </a:t>
            </a:r>
            <a:r>
              <a:rPr lang="en-US" dirty="0"/>
              <a:t>of </a:t>
            </a:r>
            <a:r>
              <a:rPr lang="en-US" dirty="0" smtClean="0"/>
              <a:t>fire sales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(Diamond and Rajan, 2011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dirty="0" smtClean="0"/>
              <a:t>.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00099"/>
              </a:buClr>
            </a:pPr>
            <a:r>
              <a:rPr lang="en-US" dirty="0" smtClean="0"/>
              <a:t>But how the </a:t>
            </a:r>
            <a:r>
              <a:rPr lang="en-US" b="1" dirty="0" smtClean="0"/>
              <a:t>main characteristics </a:t>
            </a:r>
            <a:r>
              <a:rPr lang="en-US" dirty="0" smtClean="0"/>
              <a:t>contribute to market stability?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1935628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000099"/>
                </a:solidFill>
              </a:rPr>
              <a:t>Theoretical predictions</a:t>
            </a:r>
            <a:endParaRPr lang="en-US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Term spread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04189"/>
              </p:ext>
            </p:extLst>
          </p:nvPr>
        </p:nvGraphicFramePr>
        <p:xfrm>
          <a:off x="895785" y="1418781"/>
          <a:ext cx="7145527" cy="4413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Acrobat Document" r:id="rId3" imgW="3238449" imgH="2000250" progId="AcroExch.Document.7">
                  <p:embed/>
                </p:oleObj>
              </mc:Choice>
              <mc:Fallback>
                <p:oleObj name="Acrobat Document" r:id="rId3" imgW="3238449" imgH="20002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785" y="1418781"/>
                        <a:ext cx="7145527" cy="4413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6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Volatility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862024"/>
              </p:ext>
            </p:extLst>
          </p:nvPr>
        </p:nvGraphicFramePr>
        <p:xfrm>
          <a:off x="615521" y="1372819"/>
          <a:ext cx="7387080" cy="456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Acrobat Document" r:id="rId3" imgW="2695514" imgH="1666695" progId="AcroExch.Document.7">
                  <p:embed/>
                </p:oleObj>
              </mc:Choice>
              <mc:Fallback>
                <p:oleObj name="Acrobat Document" r:id="rId3" imgW="2695514" imgH="166669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521" y="1372819"/>
                        <a:ext cx="7387080" cy="4567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2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Market liquidity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00473"/>
              </p:ext>
            </p:extLst>
          </p:nvPr>
        </p:nvGraphicFramePr>
        <p:xfrm>
          <a:off x="975520" y="1521675"/>
          <a:ext cx="6986057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Acrobat Document" r:id="rId3" imgW="2695514" imgH="1666695" progId="AcroExch.Document.7">
                  <p:embed/>
                </p:oleObj>
              </mc:Choice>
              <mc:Fallback>
                <p:oleObj name="Acrobat Document" r:id="rId3" imgW="2695514" imgH="166669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5520" y="1521675"/>
                        <a:ext cx="6986057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8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Number of active market participants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14" y="1485455"/>
            <a:ext cx="7081695" cy="436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Common features of Eurex</a:t>
            </a:r>
            <a:r>
              <a:rPr lang="en-US" dirty="0"/>
              <a:t> Repo, BrokerTec, and </a:t>
            </a:r>
            <a:r>
              <a:rPr lang="en-US" dirty="0" smtClean="0"/>
              <a:t>MTS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All platforms </a:t>
            </a:r>
            <a:r>
              <a:rPr lang="en-US" dirty="0" smtClean="0"/>
              <a:t>facilitate anonymous </a:t>
            </a:r>
            <a:r>
              <a:rPr lang="en-US" dirty="0"/>
              <a:t>trading via CCPs that are authorized as central counterparties under the </a:t>
            </a:r>
            <a:r>
              <a:rPr lang="en-US" dirty="0" smtClean="0"/>
              <a:t>European Markets </a:t>
            </a:r>
            <a:r>
              <a:rPr lang="en-US" dirty="0"/>
              <a:t>Infrastructure Regulation (EMIR</a:t>
            </a:r>
            <a:r>
              <a:rPr lang="en-US" dirty="0" smtClean="0"/>
              <a:t>).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The CCPs are regulated by the local regulators </a:t>
            </a:r>
            <a:r>
              <a:rPr lang="en-US" dirty="0" smtClean="0"/>
              <a:t>and central </a:t>
            </a:r>
            <a:r>
              <a:rPr lang="en-US" dirty="0"/>
              <a:t>banks in the countries in which they </a:t>
            </a:r>
            <a:r>
              <a:rPr lang="en-US" dirty="0" smtClean="0"/>
              <a:t>operate.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Participants have to </a:t>
            </a:r>
            <a:r>
              <a:rPr lang="en-US" dirty="0" smtClean="0"/>
              <a:t>meet a </a:t>
            </a:r>
            <a:r>
              <a:rPr lang="en-US" dirty="0"/>
              <a:t>number of criteria to be deemed eligible for clearing membership by the </a:t>
            </a:r>
            <a:r>
              <a:rPr lang="en-US" dirty="0" smtClean="0"/>
              <a:t>CCP. 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Repos </a:t>
            </a:r>
            <a:r>
              <a:rPr lang="en-US" dirty="0"/>
              <a:t>with a maturity longer </a:t>
            </a:r>
            <a:r>
              <a:rPr lang="en-US" dirty="0" smtClean="0"/>
              <a:t>than one </a:t>
            </a:r>
            <a:r>
              <a:rPr lang="en-US" dirty="0"/>
              <a:t>day are true term repos in the sense that there is no daily unwind mechanism as in the </a:t>
            </a:r>
            <a:r>
              <a:rPr lang="en-US" dirty="0" smtClean="0"/>
              <a:t>United States.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The CCP-based </a:t>
            </a:r>
            <a:r>
              <a:rPr lang="en-US" sz="2400" dirty="0">
                <a:solidFill>
                  <a:srgbClr val="000099"/>
                </a:solidFill>
              </a:rPr>
              <a:t>repo market infrastructure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Eurex Repo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The </a:t>
            </a:r>
            <a:r>
              <a:rPr lang="en-US" dirty="0"/>
              <a:t>leading electronic trading platform for euro GC </a:t>
            </a:r>
            <a:r>
              <a:rPr lang="en-US" dirty="0" smtClean="0"/>
              <a:t>repos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GC </a:t>
            </a:r>
            <a:r>
              <a:rPr lang="en-US" dirty="0" smtClean="0"/>
              <a:t>Pooling repos constitute </a:t>
            </a:r>
            <a:r>
              <a:rPr lang="en-US" dirty="0"/>
              <a:t>the vast majority of repo volume (more than 85%) </a:t>
            </a:r>
            <a:endParaRPr lang="en-US" dirty="0" smtClean="0"/>
          </a:p>
          <a:p>
            <a:pPr lvl="1">
              <a:buClr>
                <a:srgbClr val="000099"/>
              </a:buClr>
            </a:pPr>
            <a:r>
              <a:rPr lang="en-US" dirty="0" smtClean="0"/>
              <a:t>A </a:t>
            </a:r>
            <a:r>
              <a:rPr lang="en-US" dirty="0"/>
              <a:t>transparent electronic order book with binding quotes that are </a:t>
            </a:r>
            <a:r>
              <a:rPr lang="en-US" dirty="0" smtClean="0"/>
              <a:t>displayed per </a:t>
            </a:r>
            <a:r>
              <a:rPr lang="en-US" dirty="0"/>
              <a:t>term/collateral combination, including volume</a:t>
            </a:r>
            <a:r>
              <a:rPr lang="en-US" dirty="0" smtClean="0"/>
              <a:t>.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More than 115 international participants </a:t>
            </a:r>
            <a:r>
              <a:rPr lang="en-US" dirty="0" smtClean="0"/>
              <a:t>from 12 countries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CCP: Eurex </a:t>
            </a:r>
            <a:r>
              <a:rPr lang="en-US" dirty="0"/>
              <a:t>Clearing AG (owned by </a:t>
            </a:r>
            <a:r>
              <a:rPr lang="en-US" dirty="0" smtClean="0"/>
              <a:t>Deutsche Boerse </a:t>
            </a:r>
            <a:r>
              <a:rPr lang="en-US" dirty="0"/>
              <a:t>Group); </a:t>
            </a:r>
            <a:r>
              <a:rPr lang="en-US" dirty="0" smtClean="0"/>
              <a:t>Clearstream: collateral </a:t>
            </a:r>
            <a:r>
              <a:rPr lang="en-US" dirty="0"/>
              <a:t>management and </a:t>
            </a:r>
            <a:r>
              <a:rPr lang="en-US" dirty="0" smtClean="0"/>
              <a:t>settlement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GCP </a:t>
            </a:r>
            <a:r>
              <a:rPr lang="en-US" dirty="0"/>
              <a:t>ECB basket, </a:t>
            </a:r>
            <a:r>
              <a:rPr lang="en-US" dirty="0" smtClean="0"/>
              <a:t>collateral reusable for refinancing within </a:t>
            </a:r>
            <a:r>
              <a:rPr lang="en-US" dirty="0"/>
              <a:t>the framework of ECB/Bundesbank open market operations and for further </a:t>
            </a:r>
            <a:r>
              <a:rPr lang="en-US" dirty="0" smtClean="0"/>
              <a:t>transactions in </a:t>
            </a:r>
            <a:r>
              <a:rPr lang="en-US" dirty="0"/>
              <a:t>the Eurex Repo GCP </a:t>
            </a:r>
            <a:r>
              <a:rPr lang="en-US" dirty="0" smtClean="0"/>
              <a:t>system (EXTended </a:t>
            </a:r>
            <a:r>
              <a:rPr lang="en-US" dirty="0"/>
              <a:t>basket </a:t>
            </a:r>
            <a:r>
              <a:rPr lang="en-US" dirty="0" smtClean="0"/>
              <a:t>only at BuBa).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Settlement: three </a:t>
            </a:r>
            <a:r>
              <a:rPr lang="en-US" dirty="0"/>
              <a:t>times </a:t>
            </a:r>
            <a:r>
              <a:rPr lang="en-US" dirty="0" smtClean="0"/>
              <a:t>a day; it determines net borrowers / lenders.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The CCP-based </a:t>
            </a:r>
            <a:r>
              <a:rPr lang="en-US" sz="2400" dirty="0">
                <a:solidFill>
                  <a:srgbClr val="000099"/>
                </a:solidFill>
              </a:rPr>
              <a:t>repo market </a:t>
            </a:r>
            <a:r>
              <a:rPr lang="en-US" sz="2400" dirty="0" smtClean="0">
                <a:solidFill>
                  <a:srgbClr val="000099"/>
                </a:solidFill>
              </a:rPr>
              <a:t>infrastructure (2)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dirty="0"/>
              <a:t>BrokerTec and </a:t>
            </a:r>
            <a:r>
              <a:rPr lang="en-US" dirty="0" smtClean="0"/>
              <a:t>MTS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Operated </a:t>
            </a:r>
            <a:r>
              <a:rPr lang="en-US" dirty="0"/>
              <a:t>by ICAP plc. </a:t>
            </a:r>
            <a:endParaRPr lang="en-US" dirty="0" smtClean="0"/>
          </a:p>
          <a:p>
            <a:pPr lvl="1">
              <a:buClr>
                <a:srgbClr val="000099"/>
              </a:buClr>
            </a:pPr>
            <a:r>
              <a:rPr lang="en-US" dirty="0" smtClean="0"/>
              <a:t>Vast majority </a:t>
            </a:r>
            <a:r>
              <a:rPr lang="en-US" dirty="0"/>
              <a:t>of repos traded on BrokerTec and MTS (about 80%) are </a:t>
            </a:r>
            <a:r>
              <a:rPr lang="en-US" dirty="0" smtClean="0"/>
              <a:t>specials.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MTS: main collateral is Italian gov. securities.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BrokerTec and MTS link to several CCPs, </a:t>
            </a:r>
            <a:r>
              <a:rPr lang="en-US" dirty="0" smtClean="0"/>
              <a:t>namely LCH.Clearnet </a:t>
            </a:r>
            <a:r>
              <a:rPr lang="en-US" dirty="0"/>
              <a:t>LTD, LCH.Clearnet SA, and Cassa di Compensazione e Garanzia (CC&amp;G</a:t>
            </a:r>
            <a:r>
              <a:rPr lang="en-US" dirty="0" smtClean="0"/>
              <a:t>).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Bilateral </a:t>
            </a:r>
            <a:r>
              <a:rPr lang="en-US" dirty="0"/>
              <a:t>collateral management, i.e., the counterparties select </a:t>
            </a:r>
            <a:r>
              <a:rPr lang="en-US" dirty="0" smtClean="0"/>
              <a:t>the securities </a:t>
            </a:r>
            <a:r>
              <a:rPr lang="en-US" dirty="0"/>
              <a:t>that are to be delivered as collateral by </a:t>
            </a:r>
            <a:r>
              <a:rPr lang="en-US" dirty="0" smtClean="0"/>
              <a:t>themselves.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No </a:t>
            </a:r>
            <a:r>
              <a:rPr lang="en-US" dirty="0" smtClean="0"/>
              <a:t>integrated re-usability </a:t>
            </a:r>
            <a:r>
              <a:rPr lang="en-US" dirty="0"/>
              <a:t>for central bank operations or a pooling </a:t>
            </a:r>
            <a:r>
              <a:rPr lang="en-US" dirty="0" smtClean="0"/>
              <a:t>of collateral.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0099"/>
                </a:solidFill>
              </a:rPr>
              <a:t>The CCP-based </a:t>
            </a:r>
            <a:r>
              <a:rPr lang="en-US" sz="2400" dirty="0">
                <a:solidFill>
                  <a:srgbClr val="000099"/>
                </a:solidFill>
              </a:rPr>
              <a:t>repo market </a:t>
            </a:r>
            <a:r>
              <a:rPr lang="en-US" sz="2400" dirty="0" smtClean="0">
                <a:solidFill>
                  <a:srgbClr val="000099"/>
                </a:solidFill>
              </a:rPr>
              <a:t>infrastructure (3)</a:t>
            </a:r>
            <a:endParaRPr lang="de-CH" sz="2400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Appendix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8303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014" y="224645"/>
            <a:ext cx="324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No </a:t>
            </a:r>
            <a:r>
              <a:rPr lang="en-US" dirty="0"/>
              <a:t>direct counterparty exposures; </a:t>
            </a:r>
            <a:r>
              <a:rPr lang="en-US" dirty="0" smtClean="0"/>
              <a:t>smaller </a:t>
            </a:r>
            <a:r>
              <a:rPr lang="en-US" dirty="0"/>
              <a:t>risk of </a:t>
            </a:r>
            <a:r>
              <a:rPr lang="en-US" dirty="0" smtClean="0"/>
              <a:t>re-sales </a:t>
            </a:r>
            <a:r>
              <a:rPr lang="en-US" dirty="0"/>
              <a:t>of collateral; </a:t>
            </a:r>
            <a:r>
              <a:rPr lang="en-US" dirty="0" smtClean="0"/>
              <a:t>orderly </a:t>
            </a:r>
            <a:r>
              <a:rPr lang="en-US" dirty="0"/>
              <a:t>liquidates collateral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(Oehmke 2014)</a:t>
            </a:r>
            <a:r>
              <a:rPr lang="en-US" dirty="0"/>
              <a:t> and distributes losses in case of default of a participating </a:t>
            </a:r>
            <a:r>
              <a:rPr lang="en-US" dirty="0" smtClean="0"/>
              <a:t>bank</a:t>
            </a:r>
          </a:p>
          <a:p>
            <a:pPr>
              <a:buClr>
                <a:srgbClr val="000099"/>
              </a:buClr>
            </a:pPr>
            <a:r>
              <a:rPr lang="en-US" dirty="0"/>
              <a:t>But </a:t>
            </a:r>
            <a:r>
              <a:rPr lang="en-US" dirty="0" smtClean="0"/>
              <a:t>larger </a:t>
            </a:r>
            <a:r>
              <a:rPr lang="en-US" dirty="0"/>
              <a:t>concentration of </a:t>
            </a:r>
            <a:r>
              <a:rPr lang="en-US" dirty="0" smtClean="0"/>
              <a:t>credit and </a:t>
            </a:r>
            <a:r>
              <a:rPr lang="en-US" dirty="0"/>
              <a:t>operational risks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(Singh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2014)</a:t>
            </a:r>
            <a:r>
              <a:rPr lang="en-US" dirty="0" smtClean="0"/>
              <a:t>; moral </a:t>
            </a:r>
            <a:r>
              <a:rPr lang="en-US" dirty="0"/>
              <a:t>hazard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(Biais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Heider, and Hoerova, 2012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dirty="0" smtClean="0"/>
              <a:t>; </a:t>
            </a:r>
            <a:r>
              <a:rPr lang="en-US" dirty="0"/>
              <a:t>no opportunity of bilateral netting across different contracts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(Duffie and Zhu, 2011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1935628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200" dirty="0">
                <a:solidFill>
                  <a:srgbClr val="000099"/>
                </a:solidFill>
              </a:rPr>
              <a:t>Does CCP improve market stability?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2269" y="6464598"/>
            <a:ext cx="1044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1/12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27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Haircuts </a:t>
            </a:r>
            <a:r>
              <a:rPr lang="en-US" dirty="0"/>
              <a:t>should adjust with the volatility of collateral securities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(e.g.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Brunnermeier and Pedersen 2009)</a:t>
            </a:r>
            <a:r>
              <a:rPr lang="en-US" dirty="0" smtClean="0"/>
              <a:t>; informational </a:t>
            </a:r>
            <a:r>
              <a:rPr lang="en-US" dirty="0"/>
              <a:t>insensitive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(Gorton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Ordoñez 2014)</a:t>
            </a:r>
            <a:r>
              <a:rPr lang="en-US" dirty="0" smtClean="0"/>
              <a:t>; help </a:t>
            </a:r>
            <a:r>
              <a:rPr lang="en-US" dirty="0"/>
              <a:t>distressed borrowers to receive funding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MSvT 2014a</a:t>
            </a:r>
            <a:r>
              <a:rPr lang="en-US" dirty="0"/>
              <a:t>)</a:t>
            </a:r>
          </a:p>
          <a:p>
            <a:pPr>
              <a:buClr>
                <a:srgbClr val="000099"/>
              </a:buClr>
            </a:pPr>
            <a:r>
              <a:rPr lang="en-US" dirty="0" smtClean="0"/>
              <a:t>But </a:t>
            </a:r>
            <a:r>
              <a:rPr lang="en-US" dirty="0"/>
              <a:t>trigger run on repos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(Gorton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Metrick 2012)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1935628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200" dirty="0">
                <a:solidFill>
                  <a:srgbClr val="000099"/>
                </a:solidFill>
              </a:rPr>
              <a:t>Do </a:t>
            </a:r>
            <a:r>
              <a:rPr lang="en-US" sz="2200" dirty="0" smtClean="0">
                <a:solidFill>
                  <a:srgbClr val="000099"/>
                </a:solidFill>
              </a:rPr>
              <a:t>dynamic haircuts </a:t>
            </a:r>
            <a:r>
              <a:rPr lang="en-US" sz="2200" dirty="0">
                <a:solidFill>
                  <a:srgbClr val="000099"/>
                </a:solidFill>
              </a:rPr>
              <a:t>improve market stability?</a:t>
            </a:r>
          </a:p>
        </p:txBody>
      </p:sp>
    </p:spTree>
    <p:extLst>
      <p:ext uri="{BB962C8B-B14F-4D97-AF65-F5344CB8AC3E}">
        <p14:creationId xmlns:p14="http://schemas.microsoft.com/office/powerpoint/2010/main" val="35602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The </a:t>
            </a:r>
            <a:r>
              <a:rPr lang="en-US" dirty="0"/>
              <a:t>daily </a:t>
            </a:r>
            <a:r>
              <a:rPr lang="en-US" b="1" dirty="0"/>
              <a:t>unwind</a:t>
            </a:r>
            <a:r>
              <a:rPr lang="en-US" dirty="0"/>
              <a:t> undermines market stability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(MSvT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2014a)</a:t>
            </a:r>
            <a:endParaRPr lang="en-US" dirty="0"/>
          </a:p>
          <a:p>
            <a:pPr>
              <a:buClr>
                <a:srgbClr val="000099"/>
              </a:buClr>
            </a:pPr>
            <a:r>
              <a:rPr lang="en-US" dirty="0" smtClean="0"/>
              <a:t>But is its removal </a:t>
            </a:r>
            <a:r>
              <a:rPr lang="en-US" dirty="0"/>
              <a:t>sufficient for market stability?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1935628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000099"/>
                </a:solidFill>
              </a:rPr>
              <a:t>The daily unwind</a:t>
            </a:r>
            <a:endParaRPr lang="de-CH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dirty="0"/>
              <a:t>A priori unclear whether Euro repo interbank market is fragile given that no previous theoretical or empirical paper provides a </a:t>
            </a:r>
            <a:r>
              <a:rPr lang="en-US" b="1" dirty="0"/>
              <a:t>joint</a:t>
            </a:r>
            <a:r>
              <a:rPr lang="en-US" dirty="0"/>
              <a:t> analysis of these market </a:t>
            </a:r>
            <a:r>
              <a:rPr lang="en-US" dirty="0" smtClean="0"/>
              <a:t>features</a:t>
            </a:r>
          </a:p>
          <a:p>
            <a:pPr>
              <a:buClr>
                <a:srgbClr val="000099"/>
              </a:buClr>
            </a:pPr>
            <a:r>
              <a:rPr lang="en-US" dirty="0"/>
              <a:t>This paper </a:t>
            </a:r>
            <a:r>
              <a:rPr lang="en-US" dirty="0" smtClean="0"/>
              <a:t>fills </a:t>
            </a:r>
            <a:r>
              <a:rPr lang="en-US" dirty="0"/>
              <a:t>this gap </a:t>
            </a:r>
            <a:r>
              <a:rPr lang="en-US" dirty="0" smtClean="0"/>
              <a:t>by providing </a:t>
            </a:r>
            <a:r>
              <a:rPr lang="en-US" b="1" dirty="0" smtClean="0"/>
              <a:t>the first systematic study of the </a:t>
            </a:r>
            <a:r>
              <a:rPr lang="en-US" b="1" dirty="0"/>
              <a:t>euro interbank </a:t>
            </a:r>
            <a:r>
              <a:rPr lang="en-US" b="1" dirty="0" smtClean="0"/>
              <a:t>repo market</a:t>
            </a:r>
            <a:r>
              <a:rPr lang="en-US" dirty="0" smtClean="0"/>
              <a:t> </a:t>
            </a:r>
          </a:p>
          <a:p>
            <a:pPr>
              <a:buClr>
                <a:srgbClr val="000099"/>
              </a:buClr>
            </a:pPr>
            <a:r>
              <a:rPr lang="en-US" dirty="0" smtClean="0"/>
              <a:t>Comparing </a:t>
            </a:r>
            <a:r>
              <a:rPr lang="en-US" dirty="0"/>
              <a:t>the characteristics and development of </a:t>
            </a:r>
            <a:r>
              <a:rPr lang="en-US" dirty="0" smtClean="0"/>
              <a:t>different </a:t>
            </a:r>
            <a:r>
              <a:rPr lang="en-US" dirty="0"/>
              <a:t>repo markets in </a:t>
            </a:r>
            <a:r>
              <a:rPr lang="en-US" dirty="0" smtClean="0"/>
              <a:t>the United </a:t>
            </a:r>
            <a:r>
              <a:rPr lang="en-US" dirty="0"/>
              <a:t>States and </a:t>
            </a:r>
            <a:r>
              <a:rPr lang="en-US" dirty="0" smtClean="0"/>
              <a:t>Europe, we highlight which </a:t>
            </a:r>
            <a:r>
              <a:rPr lang="en-US" b="1" dirty="0" smtClean="0"/>
              <a:t>characteristics</a:t>
            </a:r>
            <a:r>
              <a:rPr lang="en-US" dirty="0" smtClean="0"/>
              <a:t> fosters </a:t>
            </a:r>
            <a:r>
              <a:rPr lang="en-US" dirty="0"/>
              <a:t>money market stability.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1935628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000099"/>
                </a:solidFill>
              </a:rPr>
              <a:t>Our contribution</a:t>
            </a:r>
            <a:endParaRPr lang="de-CH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</a:pPr>
            <a:r>
              <a:rPr lang="en-US" dirty="0" smtClean="0"/>
              <a:t>The </a:t>
            </a:r>
            <a:r>
              <a:rPr lang="en-US" dirty="0"/>
              <a:t>CCP-based euro interbank repo market was </a:t>
            </a:r>
            <a:r>
              <a:rPr lang="en-US" b="1" dirty="0" smtClean="0"/>
              <a:t>resilient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In contrast to </a:t>
            </a:r>
            <a:r>
              <a:rPr lang="en-US" dirty="0" smtClean="0"/>
              <a:t>the basic prediction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In contrast to non-CCP-based </a:t>
            </a:r>
            <a:r>
              <a:rPr lang="en-US" dirty="0" smtClean="0"/>
              <a:t>euro </a:t>
            </a:r>
            <a:r>
              <a:rPr lang="en-US" dirty="0"/>
              <a:t>repo market </a:t>
            </a:r>
            <a:endParaRPr lang="en-US" dirty="0" smtClean="0"/>
          </a:p>
          <a:p>
            <a:pPr lvl="1">
              <a:buClr>
                <a:srgbClr val="000099"/>
              </a:buClr>
            </a:pPr>
            <a:r>
              <a:rPr lang="en-US" dirty="0"/>
              <a:t>In contrast to </a:t>
            </a:r>
            <a:r>
              <a:rPr lang="en-US" dirty="0" smtClean="0"/>
              <a:t>the repo </a:t>
            </a:r>
            <a:r>
              <a:rPr lang="en-US" dirty="0"/>
              <a:t>markets in the </a:t>
            </a:r>
            <a:r>
              <a:rPr lang="en-US" dirty="0" smtClean="0"/>
              <a:t>United States</a:t>
            </a:r>
          </a:p>
          <a:p>
            <a:pPr>
              <a:buClr>
                <a:srgbClr val="000099"/>
              </a:buClr>
            </a:pPr>
            <a:r>
              <a:rPr lang="en-US" dirty="0" smtClean="0"/>
              <a:t>The importance of </a:t>
            </a:r>
            <a:r>
              <a:rPr lang="en-US" b="1" dirty="0" smtClean="0"/>
              <a:t>collateral quality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Weaker resilience for repos </a:t>
            </a:r>
            <a:r>
              <a:rPr lang="en-US" dirty="0"/>
              <a:t>with relatively riskier </a:t>
            </a:r>
            <a:r>
              <a:rPr lang="en-US" dirty="0" smtClean="0"/>
              <a:t>collateral </a:t>
            </a:r>
          </a:p>
          <a:p>
            <a:pPr lvl="1">
              <a:buClr>
                <a:srgbClr val="000099"/>
              </a:buClr>
            </a:pPr>
            <a:r>
              <a:rPr lang="en-US" dirty="0"/>
              <a:t>R</a:t>
            </a:r>
            <a:r>
              <a:rPr lang="en-US" dirty="0" smtClean="0"/>
              <a:t>epos secured by safest </a:t>
            </a:r>
            <a:r>
              <a:rPr lang="en-US" dirty="0"/>
              <a:t>securities </a:t>
            </a:r>
            <a:r>
              <a:rPr lang="en-US" dirty="0" smtClean="0"/>
              <a:t>act as shock absorber</a:t>
            </a:r>
          </a:p>
          <a:p>
            <a:pPr>
              <a:buClr>
                <a:srgbClr val="000099"/>
              </a:buClr>
            </a:pPr>
            <a:r>
              <a:rPr lang="en-US" dirty="0" smtClean="0"/>
              <a:t>The </a:t>
            </a:r>
            <a:r>
              <a:rPr lang="en-US" b="1" dirty="0" smtClean="0"/>
              <a:t>comparative analysis </a:t>
            </a:r>
            <a:r>
              <a:rPr lang="en-US" dirty="0" smtClean="0"/>
              <a:t>suggests that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Safe </a:t>
            </a:r>
            <a:r>
              <a:rPr lang="en-US" dirty="0"/>
              <a:t>collateral is </a:t>
            </a:r>
            <a:r>
              <a:rPr lang="en-US" b="1" dirty="0"/>
              <a:t>necessary</a:t>
            </a:r>
            <a:r>
              <a:rPr lang="en-US" dirty="0"/>
              <a:t> </a:t>
            </a:r>
            <a:r>
              <a:rPr lang="en-US" dirty="0" smtClean="0"/>
              <a:t>but </a:t>
            </a:r>
            <a:r>
              <a:rPr lang="en-US" b="1" dirty="0" smtClean="0"/>
              <a:t>not sufficient </a:t>
            </a:r>
            <a:r>
              <a:rPr lang="en-US" dirty="0" smtClean="0"/>
              <a:t>for resilience</a:t>
            </a:r>
          </a:p>
          <a:p>
            <a:pPr lvl="1">
              <a:buClr>
                <a:srgbClr val="000099"/>
              </a:buClr>
            </a:pPr>
            <a:r>
              <a:rPr lang="en-US" dirty="0" smtClean="0"/>
              <a:t>The three </a:t>
            </a:r>
            <a:r>
              <a:rPr lang="en-US" b="1" dirty="0" smtClean="0"/>
              <a:t>joint</a:t>
            </a:r>
            <a:r>
              <a:rPr lang="en-US" dirty="0" smtClean="0"/>
              <a:t> characteristics (anonymous CCP</a:t>
            </a:r>
            <a:r>
              <a:rPr lang="en-US" dirty="0"/>
              <a:t>, </a:t>
            </a:r>
            <a:r>
              <a:rPr lang="en-US" dirty="0" smtClean="0"/>
              <a:t>safe collateral</a:t>
            </a:r>
            <a:r>
              <a:rPr lang="en-US" dirty="0"/>
              <a:t>, and </a:t>
            </a:r>
            <a:r>
              <a:rPr lang="en-US" dirty="0" smtClean="0"/>
              <a:t>no unwind) achieve resilience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5139" y="224645"/>
            <a:ext cx="1620000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84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549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54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1957" y="224645"/>
            <a:ext cx="16200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1935628" y="303999"/>
            <a:ext cx="338400" cy="180000"/>
          </a:xfrm>
          <a:prstGeom prst="triangle">
            <a:avLst/>
          </a:prstGeom>
          <a:solidFill>
            <a:srgbClr val="000099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utiger 55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7806" y="691643"/>
            <a:ext cx="8136000" cy="449263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000099"/>
                </a:solidFill>
              </a:rPr>
              <a:t>What we find</a:t>
            </a:r>
            <a:endParaRPr lang="de-CH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Show">
  <a:themeElements>
    <a:clrScheme name="">
      <a:dk1>
        <a:srgbClr val="000000"/>
      </a:dk1>
      <a:lt1>
        <a:srgbClr val="FFFFFF"/>
      </a:lt1>
      <a:dk2>
        <a:srgbClr val="FAA100"/>
      </a:dk2>
      <a:lt2>
        <a:srgbClr val="3783FF"/>
      </a:lt2>
      <a:accent1>
        <a:srgbClr val="969696"/>
      </a:accent1>
      <a:accent2>
        <a:srgbClr val="FFFFFF"/>
      </a:accent2>
      <a:accent3>
        <a:srgbClr val="FFFFFF"/>
      </a:accent3>
      <a:accent4>
        <a:srgbClr val="000000"/>
      </a:accent4>
      <a:accent5>
        <a:srgbClr val="C9C9C9"/>
      </a:accent5>
      <a:accent6>
        <a:srgbClr val="E7E7E7"/>
      </a:accent6>
      <a:hlink>
        <a:srgbClr val="007E35"/>
      </a:hlink>
      <a:folHlink>
        <a:srgbClr val="000000"/>
      </a:folHlink>
    </a:clrScheme>
    <a:fontScheme name="PresSh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969696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969696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 Roman" charset="0"/>
          </a:defRPr>
        </a:defPPr>
      </a:lstStyle>
    </a:lnDef>
  </a:objectDefaults>
  <a:extraClrSchemeLst>
    <a:extraClrScheme>
      <a:clrScheme name="PresShow 1">
        <a:dk1>
          <a:srgbClr val="000000"/>
        </a:dk1>
        <a:lt1>
          <a:srgbClr val="FFFFFF"/>
        </a:lt1>
        <a:dk2>
          <a:srgbClr val="3783FF"/>
        </a:dk2>
        <a:lt2>
          <a:srgbClr val="295595"/>
        </a:lt2>
        <a:accent1>
          <a:srgbClr val="295595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CB4C8"/>
        </a:accent5>
        <a:accent6>
          <a:srgbClr val="E7E7E7"/>
        </a:accent6>
        <a:hlink>
          <a:srgbClr val="000000"/>
        </a:hlink>
        <a:folHlink>
          <a:srgbClr val="DDF2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783FF"/>
      </a:dk2>
      <a:lt2>
        <a:srgbClr val="295595"/>
      </a:lt2>
      <a:accent1>
        <a:srgbClr val="295595"/>
      </a:accent1>
      <a:accent2>
        <a:srgbClr val="FFFFFF"/>
      </a:accent2>
      <a:accent3>
        <a:srgbClr val="FFFFFF"/>
      </a:accent3>
      <a:accent4>
        <a:srgbClr val="000000"/>
      </a:accent4>
      <a:accent5>
        <a:srgbClr val="ACB4C8"/>
      </a:accent5>
      <a:accent6>
        <a:srgbClr val="E7E7E7"/>
      </a:accent6>
      <a:hlink>
        <a:srgbClr val="000000"/>
      </a:hlink>
      <a:folHlink>
        <a:srgbClr val="DDF2F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C:\Win32App\Office97\UK\Templates\PresShow.pot</Template>
  <TotalTime>0</TotalTime>
  <Words>2157</Words>
  <Application>Microsoft Office PowerPoint</Application>
  <PresentationFormat>Bildschirmpräsentation (4:3)</PresentationFormat>
  <Paragraphs>419</Paragraphs>
  <Slides>46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Frutiger 45 Light</vt:lpstr>
      <vt:lpstr>Frutiger 55 Roman</vt:lpstr>
      <vt:lpstr>Symbol</vt:lpstr>
      <vt:lpstr>Verdana</vt:lpstr>
      <vt:lpstr>Wingdings</vt:lpstr>
      <vt:lpstr>PresShow</vt:lpstr>
      <vt:lpstr>Acrobat Document</vt:lpstr>
      <vt:lpstr>The Euro Interbank Repo Market</vt:lpstr>
      <vt:lpstr>Why should we study repo markets?</vt:lpstr>
      <vt:lpstr>Why should we study the euro repo market?</vt:lpstr>
      <vt:lpstr>Theoretical predictions</vt:lpstr>
      <vt:lpstr>Does CCP improve market stability?</vt:lpstr>
      <vt:lpstr>Do dynamic haircuts improve market stability?</vt:lpstr>
      <vt:lpstr>The daily unwind</vt:lpstr>
      <vt:lpstr>Our contribution</vt:lpstr>
      <vt:lpstr>What we find</vt:lpstr>
      <vt:lpstr>Our contribution to the literature</vt:lpstr>
      <vt:lpstr>Institutional background</vt:lpstr>
      <vt:lpstr>Institutional background</vt:lpstr>
      <vt:lpstr>Safeguards</vt:lpstr>
      <vt:lpstr>Volume across segments of Euro interbank market</vt:lpstr>
      <vt:lpstr>Market figures: 2006 – 2014 CCP repos</vt:lpstr>
      <vt:lpstr>Sample</vt:lpstr>
      <vt:lpstr>Repo rates</vt:lpstr>
      <vt:lpstr>Repo volume</vt:lpstr>
      <vt:lpstr>Term maturity</vt:lpstr>
      <vt:lpstr>Haircuts</vt:lpstr>
      <vt:lpstr>Haircuts</vt:lpstr>
      <vt:lpstr>Drivers</vt:lpstr>
      <vt:lpstr>Excess liquidity</vt:lpstr>
      <vt:lpstr>Regression analysis</vt:lpstr>
      <vt:lpstr>Regression analysis</vt:lpstr>
      <vt:lpstr>Regression analysis for the GCP ECB basket</vt:lpstr>
      <vt:lpstr>Regression analysis for the GCP ECB basket</vt:lpstr>
      <vt:lpstr>Regression analysis for the GCP ECB basket</vt:lpstr>
      <vt:lpstr>Regression analysis for the GCP ECB basket</vt:lpstr>
      <vt:lpstr>Comparison of collateral baskets</vt:lpstr>
      <vt:lpstr>Other CCP-based platforms: Bktec / MTS</vt:lpstr>
      <vt:lpstr>Which characteristics make a repo market resilient?</vt:lpstr>
      <vt:lpstr>Concluding remarks</vt:lpstr>
      <vt:lpstr>Policy implications</vt:lpstr>
      <vt:lpstr>PowerPoint-Präsentation</vt:lpstr>
      <vt:lpstr>State variables</vt:lpstr>
      <vt:lpstr>GCP volumes</vt:lpstr>
      <vt:lpstr>Excess Liquidity and lending volume</vt:lpstr>
      <vt:lpstr>Descriptive statistics</vt:lpstr>
      <vt:lpstr>Term spread</vt:lpstr>
      <vt:lpstr>Volatility</vt:lpstr>
      <vt:lpstr>Market liquidity</vt:lpstr>
      <vt:lpstr>Number of active market participants</vt:lpstr>
      <vt:lpstr>The CCP-based repo market infrastructure</vt:lpstr>
      <vt:lpstr>The CCP-based repo market infrastructure (2)</vt:lpstr>
      <vt:lpstr>The CCP-based repo market infrastructure (3)</vt:lpstr>
    </vt:vector>
  </TitlesOfParts>
  <Company>UBS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Course Economics</dc:title>
  <dc:creator>t108280</dc:creator>
  <cp:lastModifiedBy>Angelo Ranaldo</cp:lastModifiedBy>
  <cp:revision>1192</cp:revision>
  <cp:lastPrinted>2015-11-01T20:37:06Z</cp:lastPrinted>
  <dcterms:created xsi:type="dcterms:W3CDTF">2000-05-23T12:02:16Z</dcterms:created>
  <dcterms:modified xsi:type="dcterms:W3CDTF">2015-12-05T15:31:30Z</dcterms:modified>
</cp:coreProperties>
</file>