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1" r:id="rId2"/>
    <p:sldId id="357" r:id="rId3"/>
    <p:sldId id="323" r:id="rId4"/>
    <p:sldId id="325" r:id="rId5"/>
    <p:sldId id="344" r:id="rId6"/>
    <p:sldId id="373" r:id="rId7"/>
    <p:sldId id="354" r:id="rId8"/>
    <p:sldId id="326" r:id="rId9"/>
    <p:sldId id="359" r:id="rId10"/>
    <p:sldId id="327" r:id="rId11"/>
    <p:sldId id="360" r:id="rId12"/>
    <p:sldId id="328" r:id="rId13"/>
    <p:sldId id="361" r:id="rId14"/>
    <p:sldId id="363" r:id="rId15"/>
    <p:sldId id="364" r:id="rId16"/>
    <p:sldId id="330" r:id="rId17"/>
    <p:sldId id="331" r:id="rId18"/>
    <p:sldId id="370" r:id="rId19"/>
    <p:sldId id="365" r:id="rId20"/>
    <p:sldId id="371" r:id="rId21"/>
    <p:sldId id="366" r:id="rId22"/>
    <p:sldId id="372" r:id="rId23"/>
    <p:sldId id="369" r:id="rId24"/>
    <p:sldId id="336" r:id="rId2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78766" autoAdjust="0"/>
  </p:normalViewPr>
  <p:slideViewPr>
    <p:cSldViewPr snapToGrid="0">
      <p:cViewPr varScale="1">
        <p:scale>
          <a:sx n="97" d="100"/>
          <a:sy n="97" d="100"/>
        </p:scale>
        <p:origin x="84" y="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106CAA2-3FFB-4A55-AD44-A91119420AF0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348D418-9B31-4B78-A42D-C438A7C1F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4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8D418-9B31-4B78-A42D-C438A7C1F5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3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8D418-9B31-4B78-A42D-C438A7C1F5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37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8D418-9B31-4B78-A42D-C438A7C1F5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10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another (unreported) specification, we control for blue/red state by including % of votes in the state to Franklin Roosevelt (Democratic party candidate) in 1940 presidential elections, with similar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8D418-9B31-4B78-A42D-C438A7C1F5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10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8D418-9B31-4B78-A42D-C438A7C1F5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10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8D418-9B31-4B78-A42D-C438A7C1F5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1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corporate setting, Huang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(2013) find that female executives display lower overconfidence by making fewer acquisitions and debt issuances.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8D418-9B31-4B78-A42D-C438A7C1F5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3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8D418-9B31-4B78-A42D-C438A7C1F5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0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 smtClean="0">
              <a:solidFill>
                <a:srgbClr val="063DE8"/>
              </a:solidFill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35848" y="8773070"/>
            <a:ext cx="3013078" cy="46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fld id="{464379D8-9A3E-4C73-ABF2-E2990644A2E1}" type="slidenum">
              <a:rPr lang="en-US" altLang="en-US"/>
              <a:pPr algn="ctr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93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 of non-CEO female directors, board independence, managers’ average Delta and Vega.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8D418-9B31-4B78-A42D-C438A7C1F5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10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 of non-CEO female directors, board independence, managers’ average Delta and Vega.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8D418-9B31-4B78-A42D-C438A7C1F5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1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 of non-CEO female directors, board independence, managers’ average Delta and Vega.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8D418-9B31-4B78-A42D-C438A7C1F5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1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8D418-9B31-4B78-A42D-C438A7C1F5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10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(instead of fraction) of women executives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Dummy variable for at least one female executive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Excluding 5 industries with most presence of women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 Methodology: Poisson regression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 Methodology: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regression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 Methodology: Zero-inflated Poisson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Subsample with non-zero female executives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8D418-9B31-4B78-A42D-C438A7C1F5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1D84-216C-481B-8CE2-D117C6AC8069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EB0-B70C-4BD8-BF70-5F758F7EB2E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58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1D84-216C-481B-8CE2-D117C6AC8069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EB0-B70C-4BD8-BF70-5F758F7EB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1D84-216C-481B-8CE2-D117C6AC8069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EB0-B70C-4BD8-BF70-5F758F7EB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1D84-216C-481B-8CE2-D117C6AC8069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EB0-B70C-4BD8-BF70-5F758F7EB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0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1D84-216C-481B-8CE2-D117C6AC8069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EB0-B70C-4BD8-BF70-5F758F7EB2E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05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1D84-216C-481B-8CE2-D117C6AC8069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EB0-B70C-4BD8-BF70-5F758F7EB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7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1D84-216C-481B-8CE2-D117C6AC8069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EB0-B70C-4BD8-BF70-5F758F7EB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1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1D84-216C-481B-8CE2-D117C6AC8069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EB0-B70C-4BD8-BF70-5F758F7EB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7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1D84-216C-481B-8CE2-D117C6AC8069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EB0-B70C-4BD8-BF70-5F758F7EB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0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5B1D84-216C-481B-8CE2-D117C6AC8069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EAEB0-B70C-4BD8-BF70-5F758F7EB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1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1D84-216C-481B-8CE2-D117C6AC8069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EB0-B70C-4BD8-BF70-5F758F7EB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7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5B1D84-216C-481B-8CE2-D117C6AC8069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E8EAEB0-B70C-4BD8-BF70-5F758F7EB2E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81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" y="1948985"/>
            <a:ext cx="11713028" cy="191362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 Women Stay Out of Trouble?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Evidence from Corporate Litigation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3914" y="4430486"/>
            <a:ext cx="11713028" cy="1665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2800" spc="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Binay</a:t>
            </a:r>
            <a:r>
              <a:rPr lang="en-US" sz="2800" spc="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spc="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Adhikari</a:t>
            </a:r>
            <a:r>
              <a:rPr lang="en-US" sz="2800" spc="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, Miami University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2800" spc="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Anup Agrawal, University of Alabama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2800" spc="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James </a:t>
            </a:r>
            <a:r>
              <a:rPr lang="en-US" sz="2800" spc="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Malm</a:t>
            </a:r>
            <a:r>
              <a:rPr lang="en-US" sz="2800" spc="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, College of Charleston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48" y="300251"/>
            <a:ext cx="11418839" cy="1323833"/>
          </a:xfrm>
        </p:spPr>
        <p:txBody>
          <a:bodyPr vert="horz">
            <a:normAutofit fontScale="90000"/>
          </a:bodyPr>
          <a:lstStyle/>
          <a:p>
            <a:r>
              <a:rPr lang="en-US" b="1" dirty="0"/>
              <a:t>Mean </a:t>
            </a:r>
            <a:r>
              <a:rPr lang="en-US" b="1" dirty="0" smtClean="0"/>
              <a:t># lawsuits </a:t>
            </a:r>
            <a:r>
              <a:rPr lang="en-US" b="1" dirty="0"/>
              <a:t>against a firm by </a:t>
            </a:r>
            <a:r>
              <a:rPr lang="en-US" b="1" dirty="0" smtClean="0"/>
              <a:t># women execs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710545"/>
              </p:ext>
            </p:extLst>
          </p:nvPr>
        </p:nvGraphicFramePr>
        <p:xfrm>
          <a:off x="1096963" y="1846263"/>
          <a:ext cx="10058400" cy="33017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1680"/>
                <a:gridCol w="2011680"/>
                <a:gridCol w="2011680"/>
                <a:gridCol w="2011680"/>
                <a:gridCol w="2011680"/>
              </a:tblGrid>
              <a:tr h="277995">
                <a:tc>
                  <a:txBody>
                    <a:bodyPr/>
                    <a:lstStyle/>
                    <a:p>
                      <a:pPr indent="-182880">
                        <a:lnSpc>
                          <a:spcPct val="100000"/>
                        </a:lnSpc>
                      </a:pPr>
                      <a:endParaRPr lang="en-US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of Female Executives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99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≥3 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16812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All lawsuits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2.44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2.28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2.09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1.21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77995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Product </a:t>
                      </a:r>
                      <a:r>
                        <a:rPr lang="en-US" sz="1600" b="1" dirty="0" smtClean="0">
                          <a:effectLst/>
                        </a:rPr>
                        <a:t>liability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0.26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0.12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0.13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77995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Environmental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0.07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0.05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0.03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0.01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77995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Medical liability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0.16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0.20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0.09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0.08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77995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Labor or </a:t>
                      </a:r>
                      <a:r>
                        <a:rPr lang="en-US" sz="1600" b="1" dirty="0" smtClean="0">
                          <a:effectLst/>
                        </a:rPr>
                        <a:t>pension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0.88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0.92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0.87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0.54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77995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Contracts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0.26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0.22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0.24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0.13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77995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Intellectual </a:t>
                      </a:r>
                      <a:r>
                        <a:rPr lang="en-US" sz="1600" b="1" dirty="0" smtClean="0">
                          <a:effectLst/>
                        </a:rPr>
                        <a:t>property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0.28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0.27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0.29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0.16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77995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Securities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0.06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0.10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0.07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0.05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77995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Other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0.46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0.40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0.37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0.22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7799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# of firm-years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9,083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2,515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526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154</a:t>
                      </a:r>
                      <a:endParaRPr lang="en-US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7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47" y="300251"/>
            <a:ext cx="10870355" cy="1323833"/>
          </a:xfrm>
        </p:spPr>
        <p:txBody>
          <a:bodyPr vert="horz">
            <a:normAutofit/>
          </a:bodyPr>
          <a:lstStyle/>
          <a:p>
            <a:r>
              <a:rPr lang="en-US" b="1" dirty="0" smtClean="0"/>
              <a:t>Titles </a:t>
            </a:r>
            <a:r>
              <a:rPr lang="en-US" b="1" dirty="0"/>
              <a:t>of </a:t>
            </a:r>
            <a:r>
              <a:rPr lang="en-US" b="1" dirty="0" smtClean="0"/>
              <a:t>women top executives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974521"/>
              </p:ext>
            </p:extLst>
          </p:nvPr>
        </p:nvGraphicFramePr>
        <p:xfrm>
          <a:off x="1667601" y="1844714"/>
          <a:ext cx="9439102" cy="4487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19551"/>
                <a:gridCol w="4719551"/>
              </a:tblGrid>
              <a:tr h="2220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Title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     # of female </a:t>
                      </a:r>
                      <a:r>
                        <a:rPr lang="en-US" sz="1400" b="1" dirty="0">
                          <a:effectLst/>
                          <a:latin typeface="+mj-lt"/>
                          <a:ea typeface="Calibri"/>
                        </a:rPr>
                        <a:t>executive</a:t>
                      </a: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-years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220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Times New Roman"/>
                        </a:rPr>
                        <a:t>Chief Executive Officer (CEO)</a:t>
                      </a:r>
                      <a:endParaRPr lang="en-US" sz="14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240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220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Chairman/Vice Chairman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66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220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President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291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220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Chief Operating Officer (COO)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614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220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Divisional CEO/Co-CEO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17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220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Chief Financial Officer (CFO)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904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220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(Senior or Exec) VP  or [Vice President]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1,069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220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(Senior or Exec) VP - Marketing/Merchandizing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9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220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(Senior or Exec) VP - Human Resource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8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220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(Senior or Exec) VP - Accounting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220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(Senior or Exec) VP - Chief Admin Officer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24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1615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  <a:ea typeface="Times New Roman"/>
                        </a:rPr>
                        <a:t>(Senior </a:t>
                      </a: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or Exec) VP - Chief Clinical (Medical) Officer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7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220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(Senior or Exec) VP - Chief Information Officer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13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220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(Senior or Exec) VP - Chief Investment Officer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220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General Counsel/Legal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49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220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Other or missing title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747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220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Total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4,064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1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1" y="-136477"/>
            <a:ext cx="10934280" cy="1514902"/>
          </a:xfrm>
        </p:spPr>
        <p:txBody>
          <a:bodyPr>
            <a:normAutofit/>
          </a:bodyPr>
          <a:lstStyle/>
          <a:p>
            <a:r>
              <a:rPr lang="en-US" b="1" dirty="0"/>
              <a:t>Female executives and </a:t>
            </a:r>
            <a:r>
              <a:rPr lang="en-US" b="1" dirty="0" smtClean="0"/>
              <a:t>all corporate lawsuits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26450" y="424543"/>
            <a:ext cx="3632548" cy="6653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128" y="5356232"/>
            <a:ext cx="11941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Firm characteristics controls: </a:t>
            </a:r>
            <a:r>
              <a:rPr lang="en-US" sz="2000" dirty="0" smtClean="0"/>
              <a:t>Firm size</a:t>
            </a:r>
            <a:r>
              <a:rPr lang="en-US" sz="2000" dirty="0"/>
              <a:t>, </a:t>
            </a:r>
            <a:r>
              <a:rPr lang="en-US" sz="2000" dirty="0" smtClean="0"/>
              <a:t>Market-to-book, Profitability, Stock returns, Return volatility, Leverage</a:t>
            </a:r>
          </a:p>
          <a:p>
            <a:r>
              <a:rPr lang="en-US" sz="2000" b="1" dirty="0" smtClean="0"/>
              <a:t>CG &amp; Comp  </a:t>
            </a:r>
            <a:r>
              <a:rPr lang="en-US" sz="2000" b="1" dirty="0"/>
              <a:t>controls: </a:t>
            </a:r>
            <a:r>
              <a:rPr lang="en-US" sz="2000" dirty="0" smtClean="0"/>
              <a:t>Prop. of non-CEO female directors, Board independence, Managers’ delta, Managers’ </a:t>
            </a:r>
            <a:r>
              <a:rPr lang="en-US" sz="2000" dirty="0" err="1" smtClean="0"/>
              <a:t>vega</a:t>
            </a:r>
            <a:endParaRPr lang="en-US" sz="2000" dirty="0" smtClean="0"/>
          </a:p>
          <a:p>
            <a:r>
              <a:rPr lang="en-US" sz="2000" b="1" dirty="0"/>
              <a:t>Model: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Negative binomial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255533"/>
              </p:ext>
            </p:extLst>
          </p:nvPr>
        </p:nvGraphicFramePr>
        <p:xfrm>
          <a:off x="914424" y="1644542"/>
          <a:ext cx="9880965" cy="36724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11502"/>
                <a:gridCol w="1650424"/>
                <a:gridCol w="2165827"/>
                <a:gridCol w="2353212"/>
              </a:tblGrid>
              <a:tr h="28346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Dependent Variable:</a:t>
                      </a:r>
                      <a:endParaRPr lang="en-US" sz="18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Total Lawsuits</a:t>
                      </a:r>
                      <a:endParaRPr lang="en-US" sz="18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Times New Roman"/>
                        </a:rPr>
                        <a:t>Total Lawsuits</a:t>
                      </a:r>
                      <a:endParaRPr lang="en-US" sz="18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Total Lawsuits </a:t>
                      </a:r>
                      <a:endParaRPr lang="en-US" sz="18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8346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Model 1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Model 2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Model 3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8346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Female Executives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</a:rPr>
                        <a:t>-0.952*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</a:rPr>
                        <a:t>-0.643**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</a:rPr>
                        <a:t>-0.783***</a:t>
                      </a:r>
                    </a:p>
                  </a:txBody>
                  <a:tcPr marL="68580" marR="68580" marT="0" marB="0" anchor="b"/>
                </a:tc>
              </a:tr>
              <a:tr h="28346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</a:rPr>
                        <a:t>(-1.94)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</a:rPr>
                        <a:t>(-2.12)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</a:rPr>
                        <a:t>(-2.66)</a:t>
                      </a:r>
                    </a:p>
                  </a:txBody>
                  <a:tcPr marL="68580" marR="68580" marT="0" marB="0" anchor="b"/>
                </a:tc>
              </a:tr>
              <a:tr h="28346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Times New Roman"/>
                        </a:rPr>
                        <a:t>Firm Characteristics</a:t>
                      </a:r>
                      <a:r>
                        <a:rPr lang="en-US" sz="1800" b="1" baseline="0" dirty="0" smtClean="0">
                          <a:effectLst/>
                          <a:latin typeface="+mj-lt"/>
                          <a:ea typeface="Times New Roman"/>
                        </a:rPr>
                        <a:t> Controls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SimSun"/>
                        </a:rPr>
                        <a:t> </a:t>
                      </a:r>
                      <a:r>
                        <a:rPr lang="en-US" sz="1800" b="1" dirty="0" smtClean="0">
                          <a:effectLst/>
                          <a:latin typeface="+mj-lt"/>
                          <a:ea typeface="SimSun"/>
                        </a:rPr>
                        <a:t>No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SimSun"/>
                        </a:rPr>
                        <a:t>Yes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SimSun"/>
                        </a:rPr>
                        <a:t>Yes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44770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SimSun"/>
                        </a:rPr>
                        <a:t>Governance &amp;</a:t>
                      </a:r>
                      <a:r>
                        <a:rPr lang="en-US" sz="1800" b="1" baseline="0" dirty="0" smtClean="0">
                          <a:effectLst/>
                          <a:latin typeface="+mj-lt"/>
                          <a:ea typeface="SimSun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+mj-lt"/>
                          <a:ea typeface="SimSun"/>
                        </a:rPr>
                        <a:t>Compensation Controls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SimSun"/>
                        </a:rPr>
                        <a:t> </a:t>
                      </a:r>
                      <a:r>
                        <a:rPr lang="en-US" sz="1800" b="1" dirty="0" smtClean="0">
                          <a:effectLst/>
                          <a:latin typeface="+mj-lt"/>
                          <a:ea typeface="SimSun"/>
                        </a:rPr>
                        <a:t>No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SimSun"/>
                        </a:rPr>
                        <a:t>No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SimSun"/>
                        </a:rPr>
                        <a:t>Yes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5669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Year/Industry Fixed Effects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5669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Times New Roman"/>
                        </a:rPr>
                        <a:t>No. of </a:t>
                      </a:r>
                      <a:r>
                        <a:rPr lang="en-US" sz="1800" b="1" dirty="0" err="1" smtClean="0">
                          <a:effectLst/>
                          <a:latin typeface="+mj-lt"/>
                          <a:ea typeface="Times New Roman"/>
                        </a:rPr>
                        <a:t>Obs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Times New Roman"/>
                        </a:rPr>
                        <a:t>12,201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Times New Roman"/>
                        </a:rPr>
                        <a:t>11,973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Times New Roman"/>
                        </a:rPr>
                        <a:t>9,485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8346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Pseudo R</a:t>
                      </a:r>
                      <a:r>
                        <a:rPr lang="en-US" sz="1800" b="1" baseline="30000" dirty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j-lt"/>
                          <a:ea typeface="SimSun"/>
                        </a:rPr>
                        <a:t>0.024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SimSun"/>
                        </a:rPr>
                        <a:t>0.099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SimSun"/>
                        </a:rPr>
                        <a:t>0.101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6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7" y="191069"/>
            <a:ext cx="11805314" cy="1514902"/>
          </a:xfrm>
        </p:spPr>
        <p:txBody>
          <a:bodyPr>
            <a:normAutofit/>
          </a:bodyPr>
          <a:lstStyle/>
          <a:p>
            <a:r>
              <a:rPr lang="en-US" b="1" dirty="0"/>
              <a:t>Female Executives and different types of lawsuits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26450" y="424543"/>
            <a:ext cx="3632548" cy="6653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128" y="5110572"/>
            <a:ext cx="11941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Firm characteristics controls: </a:t>
            </a:r>
            <a:r>
              <a:rPr lang="en-US" sz="2000" dirty="0" smtClean="0"/>
              <a:t>Firm Size</a:t>
            </a:r>
            <a:r>
              <a:rPr lang="en-US" sz="2000" dirty="0"/>
              <a:t>, </a:t>
            </a:r>
            <a:r>
              <a:rPr lang="en-US" sz="2000" dirty="0" smtClean="0"/>
              <a:t>Market-to-Book, Profitability, Stock Returns, Return Volatility, Leverage</a:t>
            </a:r>
          </a:p>
          <a:p>
            <a:r>
              <a:rPr lang="en-US" sz="2000" b="1" dirty="0"/>
              <a:t>CG &amp; Comp  controls: </a:t>
            </a:r>
            <a:r>
              <a:rPr lang="en-US" sz="2000" dirty="0"/>
              <a:t>Prop. of non-CEO female directors, Board independence, Managers’ delta, Managers’ </a:t>
            </a:r>
            <a:r>
              <a:rPr lang="en-US" sz="2000" dirty="0" err="1"/>
              <a:t>vega</a:t>
            </a:r>
            <a:endParaRPr lang="en-US" sz="2000" dirty="0"/>
          </a:p>
          <a:p>
            <a:r>
              <a:rPr lang="en-US" sz="2000" b="1" dirty="0"/>
              <a:t>Model:</a:t>
            </a:r>
            <a:r>
              <a:rPr lang="en-US" sz="2000" dirty="0"/>
              <a:t> Negative binomial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510447"/>
              </p:ext>
            </p:extLst>
          </p:nvPr>
        </p:nvGraphicFramePr>
        <p:xfrm>
          <a:off x="338921" y="1900855"/>
          <a:ext cx="11616520" cy="28161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3304"/>
                <a:gridCol w="2323304"/>
                <a:gridCol w="2323304"/>
                <a:gridCol w="2323304"/>
                <a:gridCol w="2323304"/>
              </a:tblGrid>
              <a:tr h="364203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Dependent Variable:</a:t>
                      </a:r>
                      <a:endParaRPr lang="en-US" sz="18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Product Liability 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Environ.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Medical Liability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Labor/pension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364203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Model 1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Model 2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Model 3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Model 4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6420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Female Executives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-2.293***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-2.137***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-1.313**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-0.814**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6420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(-3.28)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(-2.72)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(-2.18)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(-2.32)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6420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Other Firm Controls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62240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Year/ Industry  Fixed Effects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6420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No. of Obs.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9,485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9,485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9,485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9,485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4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6477"/>
            <a:ext cx="11955441" cy="1514902"/>
          </a:xfrm>
        </p:spPr>
        <p:txBody>
          <a:bodyPr>
            <a:normAutofit/>
          </a:bodyPr>
          <a:lstStyle/>
          <a:p>
            <a:r>
              <a:rPr lang="en-US" sz="4000" b="1" dirty="0"/>
              <a:t>Female Executives and different types of </a:t>
            </a:r>
            <a:r>
              <a:rPr lang="en-US" sz="4000" b="1" dirty="0" smtClean="0"/>
              <a:t>lawsuits (cont.)</a:t>
            </a:r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26450" y="424543"/>
            <a:ext cx="3632548" cy="6653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128" y="5110572"/>
            <a:ext cx="11941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Firm characteristics controls: </a:t>
            </a:r>
            <a:r>
              <a:rPr lang="en-US" sz="2000" dirty="0" smtClean="0"/>
              <a:t>Firm Size</a:t>
            </a:r>
            <a:r>
              <a:rPr lang="en-US" sz="2000" dirty="0"/>
              <a:t>, </a:t>
            </a:r>
            <a:r>
              <a:rPr lang="en-US" sz="2000" dirty="0" smtClean="0"/>
              <a:t>Market-to-Book, Profitability, Stock Returns, Return Volatility, Leverage</a:t>
            </a:r>
          </a:p>
          <a:p>
            <a:r>
              <a:rPr lang="en-US" sz="2000" b="1" dirty="0"/>
              <a:t>CG &amp; Comp  controls: </a:t>
            </a:r>
            <a:r>
              <a:rPr lang="en-US" sz="2000" dirty="0"/>
              <a:t>Prop. of non-CEO female directors, Board independence, Managers’ delta, Managers’ </a:t>
            </a:r>
            <a:r>
              <a:rPr lang="en-US" sz="2000" dirty="0" err="1"/>
              <a:t>vega</a:t>
            </a:r>
            <a:endParaRPr lang="en-US" sz="2000" dirty="0"/>
          </a:p>
          <a:p>
            <a:r>
              <a:rPr lang="en-US" sz="2000" b="1" dirty="0"/>
              <a:t>Model:</a:t>
            </a:r>
            <a:r>
              <a:rPr lang="en-US" sz="2000" dirty="0"/>
              <a:t> Negative binomial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655442"/>
              </p:ext>
            </p:extLst>
          </p:nvPr>
        </p:nvGraphicFramePr>
        <p:xfrm>
          <a:off x="338921" y="1900855"/>
          <a:ext cx="11616520" cy="28161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3304"/>
                <a:gridCol w="2323304"/>
                <a:gridCol w="2323304"/>
                <a:gridCol w="2323304"/>
                <a:gridCol w="2323304"/>
              </a:tblGrid>
              <a:tr h="364203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  Dependent Variable:</a:t>
                      </a:r>
                      <a:endParaRPr lang="en-US" sz="18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Contracts</a:t>
                      </a:r>
                      <a:endParaRPr lang="en-US" sz="18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Times New Roman"/>
                        </a:rPr>
                        <a:t>Intel Prop</a:t>
                      </a:r>
                      <a:endParaRPr lang="en-US" sz="18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Times New Roman"/>
                        </a:rPr>
                        <a:t>Securities</a:t>
                      </a:r>
                      <a:endParaRPr lang="en-US" sz="18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Times New Roman"/>
                        </a:rPr>
                        <a:t>Other  </a:t>
                      </a:r>
                      <a:endParaRPr lang="en-US" sz="18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36420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Model 5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Model 6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Model 7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Model 8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6420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Female Executives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-1.032***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-0.306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1.246**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</a:rPr>
                        <a:t>-0.461</a:t>
                      </a:r>
                    </a:p>
                  </a:txBody>
                  <a:tcPr marL="68580" marR="68580" marT="0" marB="0" anchor="b"/>
                </a:tc>
              </a:tr>
              <a:tr h="36420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(-2.69)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(-0.74)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(2.45)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(-1.17)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6420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Other Firm Controls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62240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Year/ Industry  Fixed Effects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6420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Times New Roman"/>
                        </a:rPr>
                        <a:t>No. of Obs.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9,485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9,485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9,485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9,485</a:t>
                      </a:r>
                      <a:endParaRPr lang="en-US" sz="18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9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92" y="258792"/>
            <a:ext cx="6423200" cy="78500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Female CEO</a:t>
            </a:r>
            <a:r>
              <a:rPr lang="en-US" sz="4000" b="1" dirty="0"/>
              <a:t>, CFO or </a:t>
            </a:r>
            <a:r>
              <a:rPr lang="en-US" sz="4000" b="1" dirty="0" smtClean="0"/>
              <a:t>tokenism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84031"/>
              </p:ext>
            </p:extLst>
          </p:nvPr>
        </p:nvGraphicFramePr>
        <p:xfrm>
          <a:off x="4067033" y="1124139"/>
          <a:ext cx="6085316" cy="50474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14608"/>
                <a:gridCol w="1435354"/>
                <a:gridCol w="1435354"/>
              </a:tblGrid>
              <a:tr h="57747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     Dependent Variable:          </a:t>
                      </a:r>
                      <a:endParaRPr lang="en-US" sz="18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Model 1</a:t>
                      </a:r>
                      <a:endParaRPr lang="en-US" sz="1800" dirty="0">
                        <a:effectLst/>
                        <a:latin typeface="+mj-lt"/>
                        <a:ea typeface="SimSun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Total Lawsuits</a:t>
                      </a:r>
                      <a:endParaRPr lang="en-US" sz="18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Model 2</a:t>
                      </a:r>
                      <a:endParaRPr lang="en-US" sz="1800" dirty="0">
                        <a:effectLst/>
                        <a:latin typeface="+mj-lt"/>
                        <a:ea typeface="SimSun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Total Lawsuits</a:t>
                      </a:r>
                      <a:endParaRPr lang="en-US" sz="18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974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#Female Execs. = 1  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-0.109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974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               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(-1.46)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974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#Female Execs. &gt; 1  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-0.310**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974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               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(-2.52)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974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Female CEO  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0.012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974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               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(0.01)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974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Female CFO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-0.585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974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               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(-1.07)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974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Other Female Executives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-0.952***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974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               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(-2.69)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974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Other Firm Controls              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974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Year/Ind. Fixed Effects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7999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No.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of Obs.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       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9,485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9,485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9748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Pseudo R</a:t>
                      </a:r>
                      <a:r>
                        <a:rPr lang="en-US" sz="1800" b="1" baseline="300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0.101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0.101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6392" y="2200537"/>
            <a:ext cx="2040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Driven by multiple women, less likely to be tokenism</a:t>
            </a:r>
          </a:p>
        </p:txBody>
      </p:sp>
    </p:spTree>
    <p:extLst>
      <p:ext uri="{BB962C8B-B14F-4D97-AF65-F5344CB8AC3E}">
        <p14:creationId xmlns:p14="http://schemas.microsoft.com/office/powerpoint/2010/main" val="10419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652" y="703668"/>
            <a:ext cx="10058400" cy="73587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Robustness checks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588028"/>
              </p:ext>
            </p:extLst>
          </p:nvPr>
        </p:nvGraphicFramePr>
        <p:xfrm>
          <a:off x="2259655" y="1809135"/>
          <a:ext cx="6297283" cy="490728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297283"/>
              </a:tblGrid>
              <a:tr h="65208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Number (instead of proportion) of women executives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65208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Dummy variable: At least one female executive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65208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Subsample with non-zero female executives</a:t>
                      </a:r>
                    </a:p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65208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+mj-lt"/>
                        </a:rPr>
                        <a:t>Excluding 5 industries with most presence of women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65208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+mj-lt"/>
                        </a:rPr>
                        <a:t>Alternative methodology: Poisson regression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65208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+mj-lt"/>
                        </a:rPr>
                        <a:t>Alternative methodology: Tobit regression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3277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+mj-lt"/>
                        </a:rPr>
                        <a:t>Alternative methodology: Zero-inflated Poisson</a:t>
                      </a:r>
                      <a:endParaRPr lang="en-US" sz="2000" b="1" dirty="0" smtClean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32196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 </a:t>
                      </a:r>
                      <a:endParaRPr lang="en-US" sz="2000" b="1" dirty="0" smtClean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Endogeneity</a:t>
            </a:r>
            <a:r>
              <a:rPr lang="en-US" b="1" dirty="0" smtClean="0">
                <a:solidFill>
                  <a:schemeClr val="tx1"/>
                </a:solidFill>
              </a:rPr>
              <a:t> Concerns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79" y="1845732"/>
            <a:ext cx="10441577" cy="4587725"/>
          </a:xfrm>
        </p:spPr>
        <p:txBody>
          <a:bodyPr>
            <a:normAutofit/>
          </a:bodyPr>
          <a:lstStyle/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Interpretations</a:t>
            </a:r>
          </a:p>
          <a:p>
            <a:pPr marL="834390" lvl="4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More women in top management </a:t>
            </a:r>
            <a:r>
              <a:rPr lang="en-US" sz="2200" dirty="0">
                <a:solidFill>
                  <a:schemeClr val="tx1"/>
                </a:solidFill>
              </a:rPr>
              <a:t>reduce litigation </a:t>
            </a:r>
            <a:r>
              <a:rPr lang="en-US" sz="2200" dirty="0" smtClean="0">
                <a:solidFill>
                  <a:schemeClr val="tx1"/>
                </a:solidFill>
              </a:rPr>
              <a:t>risk</a:t>
            </a:r>
          </a:p>
          <a:p>
            <a:pPr marL="834390" lvl="4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Firms </a:t>
            </a:r>
            <a:r>
              <a:rPr lang="en-US" sz="2200" dirty="0">
                <a:solidFill>
                  <a:schemeClr val="tx1"/>
                </a:solidFill>
              </a:rPr>
              <a:t>with low litigation risk attract </a:t>
            </a:r>
            <a:r>
              <a:rPr lang="en-US" sz="2200" dirty="0">
                <a:solidFill>
                  <a:srgbClr val="000000"/>
                </a:solidFill>
              </a:rPr>
              <a:t>women</a:t>
            </a:r>
            <a:r>
              <a:rPr lang="en-US" sz="2200" dirty="0" smtClean="0">
                <a:solidFill>
                  <a:schemeClr val="tx1"/>
                </a:solidFill>
              </a:rPr>
              <a:t> executives</a:t>
            </a:r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Are omitted variables (observed or unobserved) driving both: More women executives and lower litigation risk?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8391777" cy="4023360"/>
          </a:xfrm>
        </p:spPr>
        <p:txBody>
          <a:bodyPr/>
          <a:lstStyle/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Mobilization of Men in WWII</a:t>
            </a:r>
          </a:p>
          <a:p>
            <a:pPr marL="761238" lvl="2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Increased supply </a:t>
            </a:r>
            <a:r>
              <a:rPr lang="en-US" sz="1600" dirty="0">
                <a:solidFill>
                  <a:schemeClr val="tx1"/>
                </a:solidFill>
              </a:rPr>
              <a:t>of female labor force </a:t>
            </a:r>
            <a:r>
              <a:rPr lang="en-US" sz="1600" dirty="0" smtClean="0">
                <a:solidFill>
                  <a:schemeClr val="tx1"/>
                </a:solidFill>
              </a:rPr>
              <a:t>because of lack of male workers</a:t>
            </a:r>
          </a:p>
          <a:p>
            <a:pPr marL="761238" lvl="2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Economically important (even had downward pressure on women’s wages </a:t>
            </a:r>
            <a:r>
              <a:rPr lang="en-US" sz="1600" dirty="0">
                <a:solidFill>
                  <a:schemeClr val="tx1"/>
                </a:solidFill>
              </a:rPr>
              <a:t>(e.g., </a:t>
            </a:r>
            <a:r>
              <a:rPr lang="en-US" sz="1600" dirty="0" err="1">
                <a:solidFill>
                  <a:schemeClr val="tx1"/>
                </a:solidFill>
              </a:rPr>
              <a:t>Acemoglu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Autor</a:t>
            </a:r>
            <a:r>
              <a:rPr lang="en-US" sz="1600" dirty="0">
                <a:solidFill>
                  <a:schemeClr val="tx1"/>
                </a:solidFill>
              </a:rPr>
              <a:t>, and Lyle (2004</a:t>
            </a:r>
            <a:r>
              <a:rPr lang="en-US" sz="1600" dirty="0" smtClean="0">
                <a:solidFill>
                  <a:schemeClr val="tx1"/>
                </a:solidFill>
              </a:rPr>
              <a:t>)))</a:t>
            </a:r>
          </a:p>
          <a:p>
            <a:pPr marL="761238" lvl="2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Part of the effect remained permanent (sons, daughters, changed perception of women)</a:t>
            </a:r>
          </a:p>
          <a:p>
            <a:pPr marL="761238" lvl="2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Proportion </a:t>
            </a:r>
            <a:r>
              <a:rPr lang="en-US" sz="1600" dirty="0"/>
              <a:t>of eligible males drafted to the w</a:t>
            </a:r>
            <a:r>
              <a:rPr lang="en-US" sz="1600" dirty="0" smtClean="0"/>
              <a:t>ar </a:t>
            </a:r>
            <a:r>
              <a:rPr lang="en-US" sz="1600" dirty="0"/>
              <a:t>in a </a:t>
            </a:r>
            <a:r>
              <a:rPr lang="en-US" sz="1600" dirty="0" smtClean="0"/>
              <a:t>state</a:t>
            </a:r>
          </a:p>
          <a:p>
            <a:pPr marL="761238" lvl="2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Source: </a:t>
            </a:r>
            <a:r>
              <a:rPr lang="en-US" sz="1600" dirty="0"/>
              <a:t>Professor David </a:t>
            </a:r>
            <a:r>
              <a:rPr lang="en-US" sz="1600" dirty="0" err="1" smtClean="0"/>
              <a:t>Autor</a:t>
            </a:r>
            <a:r>
              <a:rPr lang="en-US" sz="1600" dirty="0" smtClean="0"/>
              <a:t> (computed from tables of Selective Service System of 1956)</a:t>
            </a:r>
          </a:p>
          <a:p>
            <a:pPr marL="761238" lvl="2" indent="-28575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Gender Equality Index: How equal women are to men in social, legal and political dimensions (e.g., </a:t>
            </a:r>
            <a:r>
              <a:rPr lang="en-US" sz="2000" dirty="0" err="1" smtClean="0">
                <a:solidFill>
                  <a:schemeClr val="tx1"/>
                </a:solidFill>
              </a:rPr>
              <a:t>Sugarman</a:t>
            </a:r>
            <a:r>
              <a:rPr lang="en-US" sz="2000" dirty="0" smtClean="0">
                <a:solidFill>
                  <a:schemeClr val="tx1"/>
                </a:solidFill>
              </a:rPr>
              <a:t> and Straus (1988))</a:t>
            </a:r>
          </a:p>
          <a:p>
            <a:pPr marL="761238" lvl="2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Higher incentives for women to invest in careers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More women in top positions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942" y="329415"/>
            <a:ext cx="2232020" cy="28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95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461" y="299606"/>
            <a:ext cx="7083184" cy="83251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IV Approach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469950"/>
              </p:ext>
            </p:extLst>
          </p:nvPr>
        </p:nvGraphicFramePr>
        <p:xfrm>
          <a:off x="1836274" y="1472791"/>
          <a:ext cx="9235821" cy="39643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20112"/>
                <a:gridCol w="1145032"/>
                <a:gridCol w="1126871"/>
                <a:gridCol w="1145032"/>
                <a:gridCol w="1126871"/>
                <a:gridCol w="1145032"/>
                <a:gridCol w="1126871"/>
              </a:tblGrid>
              <a:tr h="24857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Model 1</a:t>
                      </a:r>
                      <a:endParaRPr lang="en-US" sz="14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Model 2</a:t>
                      </a:r>
                      <a:endParaRPr lang="en-US" sz="14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/>
                        </a:rPr>
                        <a:t>Model 3</a:t>
                      </a:r>
                      <a:endParaRPr lang="en-US" sz="14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/>
                        </a:rPr>
                        <a:t>Model 4</a:t>
                      </a:r>
                      <a:endParaRPr lang="en-US" sz="14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/>
                        </a:rPr>
                        <a:t>Model 5</a:t>
                      </a:r>
                      <a:endParaRPr lang="en-US" sz="14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/>
                        </a:rPr>
                        <a:t>Model 6</a:t>
                      </a:r>
                      <a:endParaRPr lang="en-US" sz="14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4857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First Stage</a:t>
                      </a:r>
                      <a:endParaRPr lang="en-US" sz="14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/>
                        </a:rPr>
                        <a:t>Second Stage</a:t>
                      </a:r>
                      <a:endParaRPr lang="en-US" sz="14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/>
                        </a:rPr>
                        <a:t>First Stage</a:t>
                      </a:r>
                      <a:endParaRPr lang="en-US" sz="14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/>
                        </a:rPr>
                        <a:t>Second Stage</a:t>
                      </a:r>
                      <a:endParaRPr lang="en-US" sz="14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/>
                        </a:rPr>
                        <a:t>First Stage</a:t>
                      </a:r>
                      <a:endParaRPr lang="en-US" sz="14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/>
                        </a:rPr>
                        <a:t>Second Stage</a:t>
                      </a:r>
                      <a:endParaRPr lang="en-US" sz="14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49715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Dependent Variable: 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+mj-lt"/>
                          <a:ea typeface="Times New Roman"/>
                        </a:rPr>
                        <a:t>Female Execs.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+mj-lt"/>
                          <a:ea typeface="Times New Roman"/>
                        </a:rPr>
                        <a:t>Total Lit.</a:t>
                      </a:r>
                      <a:endParaRPr lang="en-US" sz="14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+mj-lt"/>
                          <a:ea typeface="Times New Roman"/>
                        </a:rPr>
                        <a:t>Female Execs.</a:t>
                      </a:r>
                      <a:endParaRPr lang="en-US" sz="14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+mj-lt"/>
                          <a:ea typeface="Times New Roman"/>
                        </a:rPr>
                        <a:t>Total Lit.</a:t>
                      </a:r>
                      <a:endParaRPr lang="en-US" sz="14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+mj-lt"/>
                          <a:ea typeface="Times New Roman"/>
                        </a:rPr>
                        <a:t>Female Execs.</a:t>
                      </a:r>
                      <a:endParaRPr lang="en-US" sz="14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+mj-lt"/>
                          <a:ea typeface="Times New Roman"/>
                        </a:rPr>
                        <a:t>Total Lit.</a:t>
                      </a:r>
                      <a:endParaRPr lang="en-US" sz="14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106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Instrumented Female Executives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-20.072***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-13.179**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-16.223***</a:t>
                      </a:r>
                    </a:p>
                  </a:txBody>
                  <a:tcPr marL="68580" marR="68580" marT="0" marB="0" anchor="b"/>
                </a:tc>
              </a:tr>
              <a:tr h="24857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(-3.55)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(-2.45)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(-3.31)</a:t>
                      </a:r>
                    </a:p>
                  </a:txBody>
                  <a:tcPr marL="68580" marR="68580" marT="0" marB="0" anchor="b"/>
                </a:tc>
              </a:tr>
              <a:tr h="24857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Other Firm Controls               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Yes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Yes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4857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WWII Mobilization 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0.240***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0.149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4857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(2.81)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(1.50)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3926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State Gender Equality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0.001***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0.001*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4857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(2.86)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(1.72)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3450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Year/Industry Fixed Effects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4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Yes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4857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N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/>
                        </a:rPr>
                        <a:t>9372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/>
                        </a:rPr>
                        <a:t>9372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/>
                        </a:rPr>
                        <a:t>9440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SimSun"/>
                        </a:rPr>
                        <a:t>9440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SimSun"/>
                        </a:rPr>
                        <a:t>9372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SimSun"/>
                        </a:rPr>
                        <a:t>9372</a:t>
                      </a:r>
                    </a:p>
                  </a:txBody>
                  <a:tcPr marL="68580" marR="68580" marT="0" marB="0" anchor="b"/>
                </a:tc>
              </a:tr>
              <a:tr h="24857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Adj. or Pseudo R</a:t>
                      </a:r>
                      <a:r>
                        <a:rPr lang="en-US" sz="1400" b="1" baseline="30000" dirty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Times New Roman"/>
                        </a:rPr>
                        <a:t>0.109</a:t>
                      </a:r>
                      <a:endParaRPr lang="en-US" sz="14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Times New Roman"/>
                        </a:rPr>
                        <a:t>0.102</a:t>
                      </a:r>
                      <a:endParaRPr lang="en-US" sz="14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Times New Roman"/>
                        </a:rPr>
                        <a:t>0.109</a:t>
                      </a:r>
                      <a:endParaRPr lang="en-US" sz="14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/>
                        </a:rPr>
                        <a:t>0.101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SimSun"/>
                        </a:rPr>
                        <a:t>0.111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SimSun"/>
                        </a:rPr>
                        <a:t>0.102</a:t>
                      </a:r>
                    </a:p>
                  </a:txBody>
                  <a:tcPr marL="68580" marR="68580" marT="0" marB="0"/>
                </a:tc>
              </a:tr>
              <a:tr h="24857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First Stage F-test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Times New Roman"/>
                        </a:rPr>
                        <a:t>7.92***</a:t>
                      </a:r>
                      <a:endParaRPr lang="en-US" sz="14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Times New Roman"/>
                        </a:rPr>
                        <a:t>8.18***</a:t>
                      </a:r>
                      <a:endParaRPr lang="en-US" sz="14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SimSun"/>
                        </a:rPr>
                        <a:t>5.45***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SimSu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8591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/>
                        </a:rPr>
                        <a:t>Linear Hansen’s J/p-value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SimSu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SimSu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SimSun"/>
                        </a:rPr>
                        <a:t>1.02 /0.312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19848" y="5547514"/>
            <a:ext cx="4342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Mostly holds with each measure of litigation</a:t>
            </a:r>
          </a:p>
        </p:txBody>
      </p:sp>
    </p:spTree>
    <p:extLst>
      <p:ext uri="{BB962C8B-B14F-4D97-AF65-F5344CB8AC3E}">
        <p14:creationId xmlns:p14="http://schemas.microsoft.com/office/powerpoint/2010/main" val="14406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Motivation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777493"/>
            <a:ext cx="10736997" cy="450047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Lawsuits can lead to significant monetary and reputational damage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Direct litigation cost : $210 billion for Fortune 500 firms </a:t>
            </a:r>
            <a:r>
              <a:rPr lang="en-US" sz="1800" dirty="0" smtClean="0">
                <a:solidFill>
                  <a:schemeClr val="tx1"/>
                </a:solidFill>
              </a:rPr>
              <a:t>in 2008 (Metro Corp Counsel)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Cost </a:t>
            </a:r>
            <a:r>
              <a:rPr lang="en-US" sz="1800" dirty="0">
                <a:solidFill>
                  <a:schemeClr val="tx1"/>
                </a:solidFill>
              </a:rPr>
              <a:t>of BP Oil </a:t>
            </a:r>
            <a:r>
              <a:rPr lang="en-US" sz="1800" dirty="0" smtClean="0">
                <a:solidFill>
                  <a:schemeClr val="tx1"/>
                </a:solidFill>
              </a:rPr>
              <a:t>Spill: $54 </a:t>
            </a:r>
            <a:r>
              <a:rPr lang="en-US" sz="1800" dirty="0">
                <a:solidFill>
                  <a:schemeClr val="tx1"/>
                </a:solidFill>
              </a:rPr>
              <a:t>billion (e.g., Gilbert and Kent (2015) 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endParaRPr lang="en-US" sz="18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Reputation (e.g., </a:t>
            </a:r>
            <a:r>
              <a:rPr lang="en-US" sz="1800" dirty="0" err="1" smtClean="0">
                <a:solidFill>
                  <a:schemeClr val="tx1"/>
                </a:solidFill>
              </a:rPr>
              <a:t>Karpoff</a:t>
            </a:r>
            <a:r>
              <a:rPr lang="en-US" sz="1800" dirty="0" smtClean="0">
                <a:solidFill>
                  <a:schemeClr val="tx1"/>
                </a:solidFill>
              </a:rPr>
              <a:t> (2012), </a:t>
            </a:r>
            <a:r>
              <a:rPr lang="en-US" sz="1800" dirty="0" err="1" smtClean="0">
                <a:solidFill>
                  <a:schemeClr val="tx1"/>
                </a:solidFill>
              </a:rPr>
              <a:t>Karpoff</a:t>
            </a:r>
            <a:r>
              <a:rPr lang="en-US" sz="1800" dirty="0" smtClean="0">
                <a:solidFill>
                  <a:schemeClr val="tx1"/>
                </a:solidFill>
              </a:rPr>
              <a:t> and Lott (1995))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00"/>
                </a:solidFill>
              </a:rPr>
              <a:t>Sparse </a:t>
            </a:r>
            <a:r>
              <a:rPr lang="en-US" sz="2200" dirty="0" smtClean="0">
                <a:solidFill>
                  <a:srgbClr val="000000"/>
                </a:solidFill>
              </a:rPr>
              <a:t>r</a:t>
            </a:r>
            <a:r>
              <a:rPr lang="en-US" sz="2200" dirty="0" smtClean="0">
                <a:solidFill>
                  <a:schemeClr val="tx1"/>
                </a:solidFill>
              </a:rPr>
              <a:t>esearch on determinants of firms’</a:t>
            </a:r>
            <a:r>
              <a:rPr lang="en-US" sz="2200" dirty="0" smtClean="0">
                <a:solidFill>
                  <a:srgbClr val="000000"/>
                </a:solidFill>
              </a:rPr>
              <a:t> litigation risk</a:t>
            </a:r>
            <a:endParaRPr lang="en-US" sz="22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ocuses mostly on </a:t>
            </a:r>
            <a:r>
              <a:rPr lang="en-US" sz="2000" dirty="0">
                <a:solidFill>
                  <a:schemeClr val="tx1"/>
                </a:solidFill>
              </a:rPr>
              <a:t>securities class </a:t>
            </a:r>
            <a:r>
              <a:rPr lang="en-US" sz="2000" dirty="0" smtClean="0">
                <a:solidFill>
                  <a:schemeClr val="tx1"/>
                </a:solidFill>
              </a:rPr>
              <a:t>actions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Small fraction of all lawsuits (&lt;5%)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</a:rPr>
              <a:t>Gande</a:t>
            </a:r>
            <a:r>
              <a:rPr lang="en-US" sz="1800" dirty="0">
                <a:solidFill>
                  <a:schemeClr val="tx1"/>
                </a:solidFill>
              </a:rPr>
              <a:t> &amp; Lewis (2009): Industry </a:t>
            </a:r>
            <a:r>
              <a:rPr lang="en-US" sz="1800" dirty="0" smtClean="0">
                <a:solidFill>
                  <a:schemeClr val="tx1"/>
                </a:solidFill>
              </a:rPr>
              <a:t>Spillovers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Kim </a:t>
            </a:r>
            <a:r>
              <a:rPr lang="en-US" sz="1800" dirty="0">
                <a:solidFill>
                  <a:schemeClr val="tx1"/>
                </a:solidFill>
              </a:rPr>
              <a:t>&amp; Skinner (2012</a:t>
            </a:r>
            <a:r>
              <a:rPr lang="en-US" sz="1800" dirty="0" smtClean="0">
                <a:solidFill>
                  <a:schemeClr val="tx1"/>
                </a:solidFill>
              </a:rPr>
              <a:t>)): Firm </a:t>
            </a:r>
            <a:r>
              <a:rPr lang="en-US" sz="1800" dirty="0">
                <a:solidFill>
                  <a:schemeClr val="tx1"/>
                </a:solidFill>
              </a:rPr>
              <a:t>characteristics </a:t>
            </a:r>
            <a:r>
              <a:rPr lang="en-US" sz="1800" dirty="0" smtClean="0">
                <a:solidFill>
                  <a:schemeClr val="tx1"/>
                </a:solidFill>
              </a:rPr>
              <a:t>(Size</a:t>
            </a:r>
            <a:r>
              <a:rPr lang="en-US" sz="1800" dirty="0">
                <a:solidFill>
                  <a:schemeClr val="tx1"/>
                </a:solidFill>
              </a:rPr>
              <a:t>, growth, </a:t>
            </a:r>
            <a:r>
              <a:rPr lang="en-US" sz="1800" dirty="0" smtClean="0">
                <a:solidFill>
                  <a:schemeClr val="tx1"/>
                </a:solidFill>
              </a:rPr>
              <a:t>stock </a:t>
            </a:r>
            <a:r>
              <a:rPr lang="en-US" sz="1800" dirty="0">
                <a:solidFill>
                  <a:schemeClr val="tx1"/>
                </a:solidFill>
              </a:rPr>
              <a:t>volatility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</a:rPr>
              <a:t>Banerjee et al. (2014): CEO </a:t>
            </a:r>
            <a:r>
              <a:rPr lang="en-US" sz="1800" dirty="0" smtClean="0">
                <a:solidFill>
                  <a:srgbClr val="000000"/>
                </a:solidFill>
              </a:rPr>
              <a:t>overconfidence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Hutton, Jiang and Kumar (2015) : </a:t>
            </a:r>
            <a:r>
              <a:rPr lang="en-US" sz="2000" dirty="0" smtClean="0">
                <a:solidFill>
                  <a:srgbClr val="000000"/>
                </a:solidFill>
              </a:rPr>
              <a:t>Firms’ political culture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We </a:t>
            </a:r>
            <a:r>
              <a:rPr lang="en-US" sz="2200" dirty="0">
                <a:solidFill>
                  <a:schemeClr val="tx1"/>
                </a:solidFill>
              </a:rPr>
              <a:t>study the role of gender </a:t>
            </a:r>
            <a:r>
              <a:rPr lang="en-US" sz="2200" dirty="0" smtClean="0">
                <a:solidFill>
                  <a:schemeClr val="tx1"/>
                </a:solidFill>
              </a:rPr>
              <a:t>diversity in top management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IV Approach (Controlling for Litigation Ease)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both </a:t>
            </a:r>
            <a:r>
              <a:rPr lang="en-US" dirty="0" smtClean="0"/>
              <a:t>IVs </a:t>
            </a:r>
            <a:r>
              <a:rPr lang="en-US" dirty="0"/>
              <a:t>are measured at the state level, </a:t>
            </a:r>
            <a:endParaRPr lang="en-US" dirty="0" smtClean="0"/>
          </a:p>
          <a:p>
            <a:r>
              <a:rPr lang="en-US" b="1" dirty="0"/>
              <a:t>P</a:t>
            </a:r>
            <a:r>
              <a:rPr lang="en-US" b="1" dirty="0" smtClean="0"/>
              <a:t>otential concern: </a:t>
            </a:r>
            <a:r>
              <a:rPr lang="en-US" dirty="0" smtClean="0"/>
              <a:t>Variation </a:t>
            </a:r>
            <a:r>
              <a:rPr lang="en-US" dirty="0"/>
              <a:t>across states in the ease of suing </a:t>
            </a:r>
            <a:r>
              <a:rPr lang="en-US" dirty="0" smtClean="0"/>
              <a:t>companies</a:t>
            </a:r>
          </a:p>
          <a:p>
            <a:r>
              <a:rPr lang="en-US" dirty="0" smtClean="0"/>
              <a:t>May </a:t>
            </a:r>
            <a:r>
              <a:rPr lang="en-US" dirty="0"/>
              <a:t>be correlated </a:t>
            </a:r>
            <a:r>
              <a:rPr lang="en-US" dirty="0" smtClean="0"/>
              <a:t>with: Proportion </a:t>
            </a:r>
            <a:r>
              <a:rPr lang="en-US" dirty="0"/>
              <a:t>of female executives, </a:t>
            </a:r>
            <a:r>
              <a:rPr lang="en-US" dirty="0" smtClean="0"/>
              <a:t>IVs, # lawsuits</a:t>
            </a:r>
          </a:p>
          <a:p>
            <a:r>
              <a:rPr lang="en-US" dirty="0" smtClean="0"/>
              <a:t>Re-estimate IV </a:t>
            </a:r>
            <a:r>
              <a:rPr lang="en-US" dirty="0"/>
              <a:t>regressions after controlling for </a:t>
            </a:r>
            <a:r>
              <a:rPr lang="en-US" dirty="0" smtClean="0"/>
              <a:t>ease </a:t>
            </a:r>
            <a:r>
              <a:rPr lang="en-US" dirty="0"/>
              <a:t>of </a:t>
            </a:r>
            <a:r>
              <a:rPr lang="en-US" dirty="0" smtClean="0"/>
              <a:t>suing companies in the state</a:t>
            </a:r>
          </a:p>
          <a:p>
            <a:r>
              <a:rPr lang="en-US" b="1" dirty="0" smtClean="0"/>
              <a:t>Measure: </a:t>
            </a:r>
            <a:r>
              <a:rPr lang="en-US" dirty="0" smtClean="0"/>
              <a:t>Overall </a:t>
            </a:r>
            <a:r>
              <a:rPr lang="en-US" dirty="0"/>
              <a:t>ranking of state liability systems </a:t>
            </a:r>
            <a:endParaRPr lang="en-US" dirty="0" smtClean="0"/>
          </a:p>
          <a:p>
            <a:r>
              <a:rPr lang="en-US" b="1" dirty="0" smtClean="0"/>
              <a:t>Source:</a:t>
            </a:r>
            <a:r>
              <a:rPr lang="en-US" dirty="0" smtClean="0"/>
              <a:t> Institute </a:t>
            </a:r>
            <a:r>
              <a:rPr lang="en-US" dirty="0"/>
              <a:t>for Legal </a:t>
            </a:r>
            <a:r>
              <a:rPr lang="en-US" dirty="0" smtClean="0"/>
              <a:t>Reform, U.S</a:t>
            </a:r>
            <a:r>
              <a:rPr lang="en-US" dirty="0"/>
              <a:t>. Chamber of Commerce</a:t>
            </a:r>
          </a:p>
        </p:txBody>
      </p:sp>
    </p:spTree>
    <p:extLst>
      <p:ext uri="{BB962C8B-B14F-4D97-AF65-F5344CB8AC3E}">
        <p14:creationId xmlns:p14="http://schemas.microsoft.com/office/powerpoint/2010/main" val="347186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8" y="204715"/>
            <a:ext cx="7743041" cy="832515"/>
          </a:xfrm>
        </p:spPr>
        <p:txBody>
          <a:bodyPr>
            <a:normAutofit/>
          </a:bodyPr>
          <a:lstStyle/>
          <a:p>
            <a:r>
              <a:rPr lang="en-US" sz="3600" b="1" dirty="0"/>
              <a:t>IV </a:t>
            </a:r>
            <a:r>
              <a:rPr lang="en-US" sz="3600" b="1" dirty="0" smtClean="0"/>
              <a:t>Approach (Controlling for Litigation Ease)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382008"/>
              </p:ext>
            </p:extLst>
          </p:nvPr>
        </p:nvGraphicFramePr>
        <p:xfrm>
          <a:off x="1288032" y="1095636"/>
          <a:ext cx="6319719" cy="52075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87480"/>
                <a:gridCol w="1501521"/>
                <a:gridCol w="1430718"/>
              </a:tblGrid>
              <a:tr h="24554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Model 1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Model 2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4554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First Stage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Second Stage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4554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Dependent Variable: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Female Execs.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Total Lit.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47552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Instrumented Female Executives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</a:rPr>
                        <a:t>-15.802***</a:t>
                      </a:r>
                      <a:endParaRPr lang="en-US" sz="1800" b="1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4554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(-3.29)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4554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State Litigation Ease 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0.0005**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</a:rPr>
                        <a:t>0.001</a:t>
                      </a:r>
                      <a:endParaRPr lang="en-US" sz="1800" b="1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4554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(2.13)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</a:rPr>
                        <a:t>(0.033)</a:t>
                      </a:r>
                      <a:endParaRPr lang="en-US" sz="1800" b="1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4554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WWII Mobilization 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0.106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4554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(1.07)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4554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State Gender Equality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0.001**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4554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(2.09)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4554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Year/Industry Fixed Effects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4554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No. of Obs.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9372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9372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4554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Adj. or Pseudo R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0.120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0.102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4554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First Stage F-test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5.58***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4554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Linear Hansen’s J/p-value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2.41/0.12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6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IV </a:t>
            </a:r>
            <a:r>
              <a:rPr lang="en-US" sz="4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Approach (Controlling for political preferences)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Another </a:t>
            </a:r>
            <a:r>
              <a:rPr lang="en-US" b="1" dirty="0" smtClean="0"/>
              <a:t>concern: </a:t>
            </a:r>
            <a:r>
              <a:rPr lang="en-US" dirty="0" smtClean="0"/>
              <a:t>States </a:t>
            </a:r>
            <a:r>
              <a:rPr lang="en-US" dirty="0"/>
              <a:t>that drafted </a:t>
            </a:r>
            <a:r>
              <a:rPr lang="en-US" dirty="0" smtClean="0"/>
              <a:t>more </a:t>
            </a:r>
            <a:r>
              <a:rPr lang="en-US" dirty="0"/>
              <a:t>during WWII </a:t>
            </a:r>
            <a:r>
              <a:rPr lang="en-US" dirty="0" smtClean="0"/>
              <a:t>may be </a:t>
            </a:r>
            <a:r>
              <a:rPr lang="en-US" dirty="0"/>
              <a:t>more progressive (‘blue’) </a:t>
            </a:r>
            <a:endParaRPr lang="en-US" dirty="0" smtClean="0"/>
          </a:p>
          <a:p>
            <a:r>
              <a:rPr lang="en-US" dirty="0" smtClean="0"/>
              <a:t>Their </a:t>
            </a:r>
            <a:r>
              <a:rPr lang="en-US" dirty="0"/>
              <a:t>politics </a:t>
            </a:r>
            <a:r>
              <a:rPr lang="en-US" dirty="0" smtClean="0"/>
              <a:t>may have led </a:t>
            </a:r>
            <a:r>
              <a:rPr lang="en-US" dirty="0"/>
              <a:t>them to have more female executives now. </a:t>
            </a:r>
            <a:endParaRPr lang="en-US" dirty="0" smtClean="0"/>
          </a:p>
          <a:p>
            <a:r>
              <a:rPr lang="en-US" dirty="0" smtClean="0"/>
              <a:t>No empirical </a:t>
            </a:r>
            <a:r>
              <a:rPr lang="en-US" dirty="0"/>
              <a:t>support for this </a:t>
            </a:r>
            <a:r>
              <a:rPr lang="en-US" dirty="0" smtClean="0"/>
              <a:t>possibility</a:t>
            </a:r>
          </a:p>
          <a:p>
            <a:r>
              <a:rPr lang="en-US" dirty="0"/>
              <a:t>A</a:t>
            </a:r>
            <a:r>
              <a:rPr lang="en-US" dirty="0" smtClean="0"/>
              <a:t>dd </a:t>
            </a:r>
            <a:r>
              <a:rPr lang="en-US" dirty="0"/>
              <a:t>as </a:t>
            </a:r>
            <a:r>
              <a:rPr lang="en-US" dirty="0" smtClean="0"/>
              <a:t>explanatory </a:t>
            </a:r>
            <a:r>
              <a:rPr lang="en-US" dirty="0"/>
              <a:t>variable </a:t>
            </a:r>
            <a:r>
              <a:rPr lang="en-US" dirty="0" smtClean="0"/>
              <a:t>% </a:t>
            </a:r>
            <a:r>
              <a:rPr lang="en-US" dirty="0"/>
              <a:t>of votes </a:t>
            </a:r>
            <a:r>
              <a:rPr lang="en-US" dirty="0" smtClean="0"/>
              <a:t>for Democratic </a:t>
            </a:r>
            <a:r>
              <a:rPr lang="en-US" dirty="0"/>
              <a:t>presidential </a:t>
            </a:r>
            <a:r>
              <a:rPr lang="en-US" dirty="0" smtClean="0"/>
              <a:t>candidate in 1940 election</a:t>
            </a:r>
            <a:r>
              <a:rPr lang="en-US" dirty="0"/>
              <a:t> to our first-stage regression </a:t>
            </a:r>
            <a:endParaRPr lang="en-US" dirty="0" smtClean="0"/>
          </a:p>
          <a:p>
            <a:r>
              <a:rPr lang="en-US" dirty="0" smtClean="0"/>
              <a:t>Has wrong sign, insignificant </a:t>
            </a:r>
            <a:r>
              <a:rPr lang="en-US" dirty="0"/>
              <a:t>in predicting </a:t>
            </a:r>
            <a:r>
              <a:rPr lang="en-US" i="1" dirty="0" smtClean="0"/>
              <a:t>Female </a:t>
            </a:r>
            <a:r>
              <a:rPr lang="en-US" i="1" dirty="0"/>
              <a:t>Executives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Coefficient </a:t>
            </a:r>
            <a:r>
              <a:rPr lang="en-US" dirty="0"/>
              <a:t>estimate = -0.03, t = -</a:t>
            </a:r>
            <a:r>
              <a:rPr lang="en-US" dirty="0" smtClean="0"/>
              <a:t>1.03.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38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7" y="436727"/>
            <a:ext cx="6619161" cy="83251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Women Executives and the Value of Cash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970041"/>
              </p:ext>
            </p:extLst>
          </p:nvPr>
        </p:nvGraphicFramePr>
        <p:xfrm>
          <a:off x="2335958" y="1519408"/>
          <a:ext cx="6309931" cy="42044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43337"/>
                <a:gridCol w="967422"/>
                <a:gridCol w="999172"/>
              </a:tblGrid>
              <a:tr h="591495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 New Roman"/>
                        </a:rPr>
                        <a:t/>
                      </a:r>
                      <a:br>
                        <a:rPr lang="en-US" sz="1200" b="1" dirty="0">
                          <a:effectLst/>
                          <a:latin typeface="+mj-lt"/>
                          <a:ea typeface="Times New Roman"/>
                        </a:rPr>
                      </a:br>
                      <a:r>
                        <a:rPr lang="en-US" sz="12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2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+mj-lt"/>
                          <a:ea typeface="Times New Roman"/>
                        </a:rPr>
                        <a:t>HighLitRisk</a:t>
                      </a:r>
                      <a:r>
                        <a:rPr lang="en-US" sz="1200" b="1" dirty="0">
                          <a:effectLst/>
                          <a:latin typeface="+mj-lt"/>
                          <a:ea typeface="Times New Roman"/>
                        </a:rPr>
                        <a:t>  1</a:t>
                      </a:r>
                      <a:endParaRPr lang="en-US" sz="12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j-lt"/>
                          <a:ea typeface="Times New Roman"/>
                        </a:rPr>
                        <a:t>HighLitRisk 2</a:t>
                      </a:r>
                      <a:endParaRPr lang="en-US" sz="12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5625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∆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Cash</a:t>
                      </a:r>
                      <a:r>
                        <a:rPr lang="en-US" sz="1600" b="1" baseline="-25000" dirty="0" err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i,t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/MktCap</a:t>
                      </a:r>
                      <a:r>
                        <a:rPr lang="en-US" sz="1600" b="1" baseline="-250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i,t-1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*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HighLitRisk</a:t>
                      </a:r>
                      <a:r>
                        <a:rPr lang="en-US" sz="1600" b="1" baseline="-25000" dirty="0" err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i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*Female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Executives</a:t>
                      </a:r>
                      <a:r>
                        <a:rPr lang="en-US" sz="1600" b="1" baseline="-25000" dirty="0" err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i,t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1.410**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1.235*  </a:t>
                      </a:r>
                    </a:p>
                  </a:txBody>
                  <a:tcPr marL="68580" marR="68580" marT="0" marB="0" anchor="b"/>
                </a:tc>
              </a:tr>
              <a:tr h="29574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(2.24)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SimSun"/>
                        </a:rPr>
                        <a:t>(1.72)   </a:t>
                      </a:r>
                    </a:p>
                  </a:txBody>
                  <a:tcPr marL="68580" marR="68580" marT="0" marB="0" anchor="b"/>
                </a:tc>
              </a:tr>
              <a:tr h="299253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∆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Cash</a:t>
                      </a:r>
                      <a:r>
                        <a:rPr lang="en-US" sz="1600" b="1" baseline="-25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i,t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/MktCap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i,t-1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*Female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Executives</a:t>
                      </a:r>
                      <a:r>
                        <a:rPr lang="en-US" sz="1600" b="1" baseline="-25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i,t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-0.995**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-0.580   </a:t>
                      </a:r>
                    </a:p>
                  </a:txBody>
                  <a:tcPr marL="68580" marR="68580" marT="0" marB="0" anchor="b"/>
                </a:tc>
              </a:tr>
              <a:tr h="29574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(-2.10)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(-1.43)   </a:t>
                      </a:r>
                    </a:p>
                  </a:txBody>
                  <a:tcPr marL="68580" marR="68580" marT="0" marB="0" anchor="b"/>
                </a:tc>
              </a:tr>
              <a:tr h="29574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HighLitRisk</a:t>
                      </a:r>
                      <a:r>
                        <a:rPr lang="en-US" sz="1600" b="1" baseline="-25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*Female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Executives</a:t>
                      </a:r>
                      <a:r>
                        <a:rPr lang="en-US" sz="1600" b="1" baseline="-25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i,t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0.003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0.104** </a:t>
                      </a:r>
                    </a:p>
                  </a:txBody>
                  <a:tcPr marL="68580" marR="68580" marT="0" marB="0" anchor="b"/>
                </a:tc>
              </a:tr>
              <a:tr h="29574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(0.05)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(2.00)   </a:t>
                      </a:r>
                    </a:p>
                  </a:txBody>
                  <a:tcPr marL="68580" marR="68580" marT="0" marB="0" anchor="b"/>
                </a:tc>
              </a:tr>
              <a:tr h="29574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/>
                        </a:rPr>
                        <a:t>∆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Times New Roman"/>
                        </a:rPr>
                        <a:t>Cash</a:t>
                      </a:r>
                      <a:r>
                        <a:rPr lang="en-US" sz="1600" b="1" baseline="-25000" dirty="0" err="1">
                          <a:effectLst/>
                          <a:latin typeface="+mj-lt"/>
                          <a:ea typeface="Times New Roman"/>
                        </a:rPr>
                        <a:t>i,t</a:t>
                      </a:r>
                      <a:r>
                        <a:rPr lang="en-US" sz="1600" b="1" dirty="0">
                          <a:effectLst/>
                          <a:latin typeface="+mj-lt"/>
                          <a:ea typeface="Times New Roman"/>
                        </a:rPr>
                        <a:t>/MktCap</a:t>
                      </a:r>
                      <a:r>
                        <a:rPr lang="en-US" sz="1600" b="1" baseline="-25000" dirty="0">
                          <a:effectLst/>
                          <a:latin typeface="+mj-lt"/>
                          <a:ea typeface="Times New Roman"/>
                        </a:rPr>
                        <a:t>i,t-1</a:t>
                      </a:r>
                      <a:r>
                        <a:rPr lang="en-US" sz="1600" b="1" dirty="0">
                          <a:effectLst/>
                          <a:latin typeface="+mj-lt"/>
                          <a:ea typeface="Times New Roman"/>
                        </a:rPr>
                        <a:t>*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Times New Roman"/>
                        </a:rPr>
                        <a:t>HighLitRisk</a:t>
                      </a:r>
                      <a:r>
                        <a:rPr lang="en-US" sz="1600" b="1" baseline="-25000" dirty="0" err="1">
                          <a:effectLst/>
                          <a:latin typeface="+mj-lt"/>
                          <a:ea typeface="Times New Roman"/>
                        </a:rPr>
                        <a:t>i</a:t>
                      </a:r>
                      <a:endParaRPr lang="en-US" sz="16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SimSun"/>
                        </a:rPr>
                        <a:t>-0.013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SimSun"/>
                        </a:rPr>
                        <a:t>-0.430***</a:t>
                      </a:r>
                    </a:p>
                  </a:txBody>
                  <a:tcPr marL="68580" marR="68580" marT="0" marB="0" anchor="b"/>
                </a:tc>
              </a:tr>
              <a:tr h="29574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6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SimSun"/>
                        </a:rPr>
                        <a:t>(-0.14)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SimSun"/>
                        </a:rPr>
                        <a:t>(-4.89)   </a:t>
                      </a:r>
                    </a:p>
                  </a:txBody>
                  <a:tcPr marL="68580" marR="68580" marT="0" marB="0" anchor="b"/>
                </a:tc>
              </a:tr>
              <a:tr h="29574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Times New Roman"/>
                        </a:rPr>
                        <a:t>Other Controls</a:t>
                      </a:r>
                      <a:endParaRPr lang="en-US" sz="16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SimSun"/>
                        </a:rPr>
                        <a:t>Yes</a:t>
                      </a:r>
                      <a:endParaRPr lang="en-US" sz="16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SimSun"/>
                        </a:rPr>
                        <a:t>Yes</a:t>
                      </a:r>
                      <a:endParaRPr lang="en-US" sz="16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29574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/>
                        </a:rPr>
                        <a:t>Year/ Industry  Fixed Effects</a:t>
                      </a:r>
                      <a:endParaRPr lang="en-US" sz="16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SimSun"/>
                        </a:rPr>
                        <a:t>Yes/Yes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SimSun"/>
                        </a:rPr>
                        <a:t>Yes/Yes</a:t>
                      </a:r>
                    </a:p>
                  </a:txBody>
                  <a:tcPr marL="68580" marR="68580" marT="0" marB="0" anchor="b"/>
                </a:tc>
              </a:tr>
              <a:tr h="29574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+mj-lt"/>
                          <a:ea typeface="SimSun"/>
                        </a:rPr>
                        <a:t>No. of Obs.</a:t>
                      </a:r>
                      <a:endParaRPr lang="en-US" sz="16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SimSun"/>
                        </a:rPr>
                        <a:t>23521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SimSun"/>
                        </a:rPr>
                        <a:t>23521   </a:t>
                      </a:r>
                    </a:p>
                  </a:txBody>
                  <a:tcPr marL="68580" marR="68580" marT="0" marB="0" anchor="b"/>
                </a:tc>
              </a:tr>
              <a:tr h="29574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+mj-lt"/>
                          <a:ea typeface="SimSun"/>
                        </a:rPr>
                        <a:t>Adj. R</a:t>
                      </a:r>
                      <a:r>
                        <a:rPr lang="en-US" sz="1600" b="1" i="1" baseline="30000" dirty="0">
                          <a:effectLst/>
                          <a:latin typeface="+mj-lt"/>
                          <a:ea typeface="SimSun"/>
                        </a:rPr>
                        <a:t>2</a:t>
                      </a:r>
                      <a:endParaRPr lang="en-US" sz="16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SimSun"/>
                        </a:rPr>
                        <a:t>0.153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SimSun"/>
                        </a:rPr>
                        <a:t>0.160   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40931" y="5829724"/>
            <a:ext cx="7025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Positive effect on value of cash-holding among high litigation risk firms.</a:t>
            </a:r>
          </a:p>
        </p:txBody>
      </p:sp>
    </p:spTree>
    <p:extLst>
      <p:ext uri="{BB962C8B-B14F-4D97-AF65-F5344CB8AC3E}">
        <p14:creationId xmlns:p14="http://schemas.microsoft.com/office/powerpoint/2010/main" val="21706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Conclusion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73538"/>
            <a:ext cx="10058400" cy="4079778"/>
          </a:xfrm>
        </p:spPr>
        <p:txBody>
          <a:bodyPr>
            <a:normAutofit lnSpcReduction="10000"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sym typeface="Wingdings" pitchFamily="2" charset="2"/>
              </a:rPr>
              <a:t>Firms </a:t>
            </a:r>
            <a:r>
              <a:rPr lang="en-US" sz="2200" dirty="0">
                <a:solidFill>
                  <a:schemeClr val="tx1"/>
                </a:solidFill>
                <a:sym typeface="Wingdings" pitchFamily="2" charset="2"/>
              </a:rPr>
              <a:t>with </a:t>
            </a:r>
            <a:r>
              <a:rPr lang="en-US" sz="2200" dirty="0" smtClean="0">
                <a:solidFill>
                  <a:schemeClr val="tx1"/>
                </a:solidFill>
                <a:sym typeface="Wingdings" pitchFamily="2" charset="2"/>
              </a:rPr>
              <a:t>more women </a:t>
            </a:r>
            <a:r>
              <a:rPr lang="en-US" sz="2200" dirty="0">
                <a:solidFill>
                  <a:schemeClr val="tx1"/>
                </a:solidFill>
                <a:sym typeface="Wingdings" pitchFamily="2" charset="2"/>
              </a:rPr>
              <a:t>in top management face fewer </a:t>
            </a:r>
            <a:r>
              <a:rPr lang="en-US" sz="2200" dirty="0" smtClean="0">
                <a:solidFill>
                  <a:schemeClr val="tx1"/>
                </a:solidFill>
                <a:sym typeface="Wingdings" pitchFamily="2" charset="2"/>
              </a:rPr>
              <a:t>lawsuits</a:t>
            </a:r>
          </a:p>
          <a:p>
            <a:pPr lvl="2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Esp. product liability, environmental, medical liability, labor, contract </a:t>
            </a:r>
            <a:r>
              <a:rPr lang="en-US" sz="2000" dirty="0" smtClean="0">
                <a:solidFill>
                  <a:srgbClr val="000000"/>
                </a:solidFill>
              </a:rPr>
              <a:t>suits</a:t>
            </a:r>
            <a:endParaRPr lang="en-US" sz="22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sym typeface="Wingdings" pitchFamily="2" charset="2"/>
              </a:rPr>
              <a:t>Results driven </a:t>
            </a:r>
            <a:r>
              <a:rPr lang="en-US" sz="2200" dirty="0">
                <a:solidFill>
                  <a:schemeClr val="tx1"/>
                </a:solidFill>
                <a:sym typeface="Wingdings" pitchFamily="2" charset="2"/>
              </a:rPr>
              <a:t>by the presence of multiple women </a:t>
            </a:r>
            <a:r>
              <a:rPr lang="en-US" sz="2200" dirty="0">
                <a:solidFill>
                  <a:srgbClr val="000000"/>
                </a:solidFill>
                <a:sym typeface="Wingdings" pitchFamily="2" charset="2"/>
              </a:rPr>
              <a:t>in top management </a:t>
            </a:r>
            <a:endParaRPr lang="en-US" sz="22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45720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Appear to be 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due to gender diversity rather than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tokenism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sym typeface="Wingdings" pitchFamily="2" charset="2"/>
              </a:rPr>
              <a:t>Results hold with </a:t>
            </a:r>
          </a:p>
          <a:p>
            <a:pPr marL="45720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Novel instruments</a:t>
            </a:r>
          </a:p>
          <a:p>
            <a:pPr marL="45720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Control for ease of suing a firm in the state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sym typeface="Wingdings" pitchFamily="2" charset="2"/>
              </a:rPr>
              <a:t>Among firms with high litigation risk, value of cash-holdings is less</a:t>
            </a:r>
          </a:p>
          <a:p>
            <a:pPr lvl="2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But </a:t>
            </a:r>
            <a:r>
              <a:rPr lang="en-US" sz="2000" dirty="0">
                <a:solidFill>
                  <a:srgbClr val="000000"/>
                </a:solidFill>
              </a:rPr>
              <a:t>presence of women </a:t>
            </a:r>
            <a:r>
              <a:rPr lang="en-US" sz="2000" dirty="0" smtClean="0">
                <a:solidFill>
                  <a:srgbClr val="000000"/>
                </a:solidFill>
              </a:rPr>
              <a:t>executives </a:t>
            </a:r>
            <a:r>
              <a:rPr lang="en-US" sz="2000" dirty="0">
                <a:solidFill>
                  <a:srgbClr val="000000"/>
                </a:solidFill>
              </a:rPr>
              <a:t>reduces this </a:t>
            </a:r>
            <a:r>
              <a:rPr lang="en-US" sz="2000" dirty="0" smtClean="0">
                <a:solidFill>
                  <a:srgbClr val="000000"/>
                </a:solidFill>
              </a:rPr>
              <a:t>effect</a:t>
            </a:r>
            <a:endParaRPr lang="en-US" sz="22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sym typeface="Wingdings" pitchFamily="2" charset="2"/>
              </a:rPr>
              <a:t>Evidence highlights </a:t>
            </a:r>
            <a:r>
              <a:rPr lang="en-US" sz="2200" dirty="0">
                <a:solidFill>
                  <a:schemeClr val="tx1"/>
                </a:solidFill>
                <a:sym typeface="Wingdings" pitchFamily="2" charset="2"/>
              </a:rPr>
              <a:t>the potential benefit of gender diversity in top </a:t>
            </a:r>
            <a:r>
              <a:rPr lang="en-US" sz="2200" dirty="0" smtClean="0">
                <a:solidFill>
                  <a:schemeClr val="tx1"/>
                </a:solidFill>
                <a:sym typeface="Wingdings" pitchFamily="2" charset="2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6125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Motivation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Hypothesis </a:t>
            </a:r>
            <a:r>
              <a:rPr lang="en-US" dirty="0" smtClean="0">
                <a:solidFill>
                  <a:schemeClr val="tx1"/>
                </a:solidFill>
              </a:rPr>
              <a:t>(cont</a:t>
            </a:r>
            <a:r>
              <a:rPr lang="en-US" dirty="0" smtClean="0">
                <a:solidFill>
                  <a:schemeClr val="tx1"/>
                </a:solidFill>
              </a:rPr>
              <a:t>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5" y="1725987"/>
            <a:ext cx="11127963" cy="462022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Women </a:t>
            </a:r>
            <a:r>
              <a:rPr lang="en-US" sz="2400" b="1" dirty="0">
                <a:solidFill>
                  <a:schemeClr val="tx1"/>
                </a:solidFill>
              </a:rPr>
              <a:t>tend to </a:t>
            </a:r>
            <a:r>
              <a:rPr lang="en-US" sz="2400" b="1" dirty="0" smtClean="0">
                <a:solidFill>
                  <a:schemeClr val="tx1"/>
                </a:solidFill>
              </a:rPr>
              <a:t>be</a:t>
            </a:r>
            <a:endParaRPr lang="en-US" sz="2400" b="1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More risk-averse (e.g., </a:t>
            </a:r>
            <a:r>
              <a:rPr lang="en-US" sz="2000" dirty="0" err="1">
                <a:solidFill>
                  <a:schemeClr val="tx1"/>
                </a:solidFill>
              </a:rPr>
              <a:t>Hudgens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dirty="0" err="1">
                <a:solidFill>
                  <a:schemeClr val="tx1"/>
                </a:solidFill>
              </a:rPr>
              <a:t>Fatkin</a:t>
            </a:r>
            <a:r>
              <a:rPr lang="en-US" sz="2000" dirty="0">
                <a:solidFill>
                  <a:schemeClr val="tx1"/>
                </a:solidFill>
              </a:rPr>
              <a:t> (1985), </a:t>
            </a:r>
            <a:r>
              <a:rPr lang="en-US" sz="2000" dirty="0" err="1">
                <a:solidFill>
                  <a:schemeClr val="tx1"/>
                </a:solidFill>
              </a:rPr>
              <a:t>Sundén</a:t>
            </a:r>
            <a:r>
              <a:rPr lang="en-US" sz="2000" dirty="0">
                <a:solidFill>
                  <a:schemeClr val="tx1"/>
                </a:solidFill>
              </a:rPr>
              <a:t> and Surette (1998) and </a:t>
            </a:r>
            <a:r>
              <a:rPr lang="en-US" sz="2000" dirty="0" err="1">
                <a:solidFill>
                  <a:schemeClr val="tx1"/>
                </a:solidFill>
              </a:rPr>
              <a:t>Bernasek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dirty="0" err="1">
                <a:solidFill>
                  <a:schemeClr val="tx1"/>
                </a:solidFill>
              </a:rPr>
              <a:t>Shwiff</a:t>
            </a:r>
            <a:r>
              <a:rPr lang="en-US" sz="2000" dirty="0">
                <a:solidFill>
                  <a:schemeClr val="tx1"/>
                </a:solidFill>
              </a:rPr>
              <a:t> (2001</a:t>
            </a:r>
            <a:r>
              <a:rPr lang="en-US" sz="2000" dirty="0" smtClean="0">
                <a:solidFill>
                  <a:schemeClr val="tx1"/>
                </a:solidFill>
              </a:rPr>
              <a:t>))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Less overconfident (e.g., Huang and </a:t>
            </a:r>
            <a:r>
              <a:rPr lang="en-US" sz="2000" dirty="0" err="1">
                <a:solidFill>
                  <a:schemeClr val="tx1"/>
                </a:solidFill>
              </a:rPr>
              <a:t>Kisgen</a:t>
            </a:r>
            <a:r>
              <a:rPr lang="en-US" sz="2000" dirty="0">
                <a:solidFill>
                  <a:schemeClr val="tx1"/>
                </a:solidFill>
              </a:rPr>
              <a:t> (2013), Estes and Hosseini (1988</a:t>
            </a:r>
            <a:r>
              <a:rPr lang="en-US" sz="2000" dirty="0" smtClean="0">
                <a:solidFill>
                  <a:schemeClr val="tx1"/>
                </a:solidFill>
              </a:rPr>
              <a:t>))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More law-abiding  (e.g., Baldry (1987</a:t>
            </a:r>
            <a:r>
              <a:rPr lang="en-US" sz="2000" dirty="0" smtClean="0">
                <a:solidFill>
                  <a:schemeClr val="tx1"/>
                </a:solidFill>
              </a:rPr>
              <a:t>), </a:t>
            </a:r>
            <a:r>
              <a:rPr lang="en-US" sz="2000" dirty="0">
                <a:solidFill>
                  <a:schemeClr val="tx1"/>
                </a:solidFill>
              </a:rPr>
              <a:t>Barnett, Bass and Brown (1994),  </a:t>
            </a:r>
            <a:r>
              <a:rPr lang="en-US" sz="2000" dirty="0" err="1">
                <a:solidFill>
                  <a:schemeClr val="tx1"/>
                </a:solidFill>
              </a:rPr>
              <a:t>Fallan</a:t>
            </a:r>
            <a:r>
              <a:rPr lang="en-US" sz="2000" dirty="0">
                <a:solidFill>
                  <a:schemeClr val="tx1"/>
                </a:solidFill>
              </a:rPr>
              <a:t> (1999</a:t>
            </a:r>
            <a:r>
              <a:rPr lang="en-US" sz="2000" dirty="0" smtClean="0">
                <a:solidFill>
                  <a:schemeClr val="tx1"/>
                </a:solidFill>
              </a:rPr>
              <a:t>))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Effect of female leadership on firm policies &amp; </a:t>
            </a:r>
            <a:r>
              <a:rPr lang="en-US" sz="2400" b="1" dirty="0">
                <a:solidFill>
                  <a:schemeClr val="tx1"/>
                </a:solidFill>
              </a:rPr>
              <a:t>performance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Acquisitions, debt </a:t>
            </a:r>
            <a:r>
              <a:rPr lang="en-US" sz="2000" dirty="0">
                <a:solidFill>
                  <a:schemeClr val="tx1"/>
                </a:solidFill>
              </a:rPr>
              <a:t>issuance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e.g., Huang and </a:t>
            </a:r>
            <a:r>
              <a:rPr lang="en-US" sz="2000" dirty="0" err="1">
                <a:solidFill>
                  <a:schemeClr val="tx1"/>
                </a:solidFill>
              </a:rPr>
              <a:t>Kisgen</a:t>
            </a:r>
            <a:r>
              <a:rPr lang="en-US" sz="2000" dirty="0">
                <a:solidFill>
                  <a:schemeClr val="tx1"/>
                </a:solidFill>
              </a:rPr>
              <a:t> (2013))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Other corporate </a:t>
            </a:r>
            <a:r>
              <a:rPr lang="en-US" sz="2000" dirty="0">
                <a:solidFill>
                  <a:schemeClr val="tx1"/>
                </a:solidFill>
              </a:rPr>
              <a:t>policies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e.g., Francis et al. (2015), </a:t>
            </a:r>
            <a:r>
              <a:rPr lang="en-US" sz="2000" dirty="0" err="1">
                <a:solidFill>
                  <a:schemeClr val="tx1"/>
                </a:solidFill>
              </a:rPr>
              <a:t>Faccio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Marchica</a:t>
            </a:r>
            <a:r>
              <a:rPr lang="en-US" sz="2000" dirty="0" smtClean="0">
                <a:solidFill>
                  <a:schemeClr val="tx1"/>
                </a:solidFill>
              </a:rPr>
              <a:t>, Mura </a:t>
            </a:r>
            <a:r>
              <a:rPr lang="en-US" sz="2000" dirty="0">
                <a:solidFill>
                  <a:schemeClr val="tx1"/>
                </a:solidFill>
              </a:rPr>
              <a:t>(2015</a:t>
            </a:r>
            <a:r>
              <a:rPr lang="en-US" sz="2000" dirty="0" smtClean="0">
                <a:solidFill>
                  <a:schemeClr val="tx1"/>
                </a:solidFill>
              </a:rPr>
              <a:t>))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Main Hypothesis: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More </a:t>
            </a:r>
            <a:r>
              <a:rPr lang="en-US" sz="2400" dirty="0">
                <a:solidFill>
                  <a:srgbClr val="000000"/>
                </a:solidFill>
              </a:rPr>
              <a:t>women in top management </a:t>
            </a: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 F</a:t>
            </a:r>
            <a:r>
              <a:rPr lang="en-US" sz="2400" dirty="0">
                <a:solidFill>
                  <a:srgbClr val="000000"/>
                </a:solidFill>
              </a:rPr>
              <a:t>ewer</a:t>
            </a: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 lawsuits against the firm</a:t>
            </a:r>
          </a:p>
          <a:p>
            <a:pPr>
              <a:buFont typeface="Wingdings" pitchFamily="2" charset="2"/>
              <a:buChar char="Ø"/>
            </a:pP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 and Variables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8052"/>
            <a:ext cx="10058400" cy="4893119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Sample Period: 1996 to 2010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Firms in S&amp;P 1500 in 2005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Financials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Compustat</a:t>
            </a:r>
            <a:r>
              <a:rPr lang="en-US" dirty="0" smtClean="0">
                <a:solidFill>
                  <a:schemeClr val="tx1"/>
                </a:solidFill>
              </a:rPr>
              <a:t>, CSRP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Directors &amp; Executives: Risk Metrics, </a:t>
            </a:r>
            <a:r>
              <a:rPr lang="en-US" dirty="0" err="1" smtClean="0">
                <a:solidFill>
                  <a:schemeClr val="tx1"/>
                </a:solidFill>
              </a:rPr>
              <a:t>ExecuComp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Lawsuits: </a:t>
            </a:r>
            <a:r>
              <a:rPr lang="en-US" sz="1900" dirty="0" smtClean="0">
                <a:solidFill>
                  <a:schemeClr val="tx1"/>
                </a:solidFill>
              </a:rPr>
              <a:t>Lexis Nexis</a:t>
            </a:r>
          </a:p>
        </p:txBody>
      </p:sp>
    </p:spTree>
    <p:extLst>
      <p:ext uri="{BB962C8B-B14F-4D97-AF65-F5344CB8AC3E}">
        <p14:creationId xmlns:p14="http://schemas.microsoft.com/office/powerpoint/2010/main" val="2755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Preview of Main </a:t>
            </a:r>
            <a:r>
              <a:rPr lang="en-US" dirty="0">
                <a:solidFill>
                  <a:schemeClr val="tx1"/>
                </a:solidFill>
              </a:rPr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65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Firms with more women top executive get sued less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Esp. product liability, environmental, medical liability, labor, contract suits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Results robust to alternative specifications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Results driven by the presence of multiple women in top management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Appear to be due to gender diversity in management rather than artifact of tokenism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Results robust to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Treatment of </a:t>
            </a:r>
            <a:r>
              <a:rPr lang="en-US" sz="1800" dirty="0" smtClean="0">
                <a:solidFill>
                  <a:schemeClr val="tx1"/>
                </a:solidFill>
              </a:rPr>
              <a:t>endogeneity </a:t>
            </a:r>
            <a:r>
              <a:rPr lang="en-US" sz="1800" dirty="0" smtClean="0">
                <a:solidFill>
                  <a:schemeClr val="tx1"/>
                </a:solidFill>
              </a:rPr>
              <a:t>using IVs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Shock to female labor supply using WWII 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State gender equality index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Control for ease of suing a firm in the state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Value of cash holdings is lower in more litigation-prone firms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But presence of women top executives reduces this effect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Corporate Lawsuits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E48312"/>
              </a:buClr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Large sample of hand-collected lawsuit data from </a:t>
            </a:r>
            <a:r>
              <a:rPr lang="en-US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LexisNexis</a:t>
            </a:r>
          </a:p>
          <a:p>
            <a:pPr marL="742950" lvl="2" indent="-342900">
              <a:buClr>
                <a:srgbClr val="E48312"/>
              </a:buClr>
              <a:buSzPct val="75000"/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Comprehensive</a:t>
            </a:r>
          </a:p>
          <a:p>
            <a:pPr marL="925830" lvl="3" indent="-342900">
              <a:buClr>
                <a:srgbClr val="E48312"/>
              </a:buClr>
              <a:buSzPct val="75000"/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types of lawsuits, not just SCAs </a:t>
            </a:r>
          </a:p>
          <a:p>
            <a:pPr marL="925830" lvl="3" indent="-342900">
              <a:buClr>
                <a:srgbClr val="E48312"/>
              </a:buClr>
              <a:buSzPct val="75000"/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Both state and federal </a:t>
            </a:r>
            <a:r>
              <a:rPr lang="en-US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lawsuits</a:t>
            </a:r>
          </a:p>
          <a:p>
            <a:pPr marL="925830" lvl="3" indent="-342900">
              <a:buClr>
                <a:srgbClr val="E48312"/>
              </a:buClr>
              <a:buSzPct val="75000"/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Both</a:t>
            </a:r>
            <a:r>
              <a:rPr lang="en-US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civil and </a:t>
            </a:r>
            <a:r>
              <a:rPr lang="en-US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criminal lawsuits</a:t>
            </a:r>
          </a:p>
          <a:p>
            <a:pPr marL="925830" lvl="3" indent="-342900">
              <a:buClr>
                <a:srgbClr val="E48312"/>
              </a:buClr>
              <a:buSzPct val="75000"/>
              <a:buFont typeface="Wingdings" pitchFamily="2" charset="2"/>
              <a:buChar char="Ø"/>
              <a:defRPr/>
            </a:pPr>
            <a:endParaRPr lang="en-US" altLang="en-US" sz="22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  <a:buFont typeface="Wingdings" pitchFamily="2" charset="2"/>
              <a:buChar char="Ø"/>
              <a:defRPr/>
            </a:pPr>
            <a:r>
              <a:rPr lang="en-US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8 broad types of litigation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Contracts 			Environmental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Labor/Pension                   	Securities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Product Liability		Medical Liability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Intellectual Property           	Other (CG, </a:t>
            </a:r>
            <a:r>
              <a:rPr lang="en-US" sz="2000" dirty="0">
                <a:solidFill>
                  <a:srgbClr val="000000"/>
                </a:solidFill>
              </a:rPr>
              <a:t>Antitrust, Finance &amp; Banking,…)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buClr>
                <a:srgbClr val="E48312"/>
              </a:buClr>
              <a:buFont typeface="Wingdings" pitchFamily="2" charset="2"/>
              <a:buChar char="Ø"/>
              <a:defRPr/>
            </a:pPr>
            <a:endParaRPr lang="en-US" altLang="en-US" sz="2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9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Distribution of lawsuits by type </a:t>
            </a:r>
          </a:p>
        </p:txBody>
      </p:sp>
      <p:graphicFrame>
        <p:nvGraphicFramePr>
          <p:cNvPr id="16387" name="Chart 6"/>
          <p:cNvGraphicFramePr>
            <a:graphicFrameLocks/>
          </p:cNvGraphicFramePr>
          <p:nvPr/>
        </p:nvGraphicFramePr>
        <p:xfrm>
          <a:off x="643467" y="1397000"/>
          <a:ext cx="10803467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r:id="rId4" imgW="8102286" imgH="4828450" progId="Excel.Chart.8">
                  <p:embed/>
                </p:oleObj>
              </mc:Choice>
              <mc:Fallback>
                <p:oleObj r:id="rId4" imgW="8102286" imgH="48284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67" y="1397000"/>
                        <a:ext cx="10803467" cy="482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93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08" y="245660"/>
            <a:ext cx="7992717" cy="134514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Lawsuit </a:t>
            </a:r>
            <a:r>
              <a:rPr lang="en-US" b="1" dirty="0" smtClean="0"/>
              <a:t>variables: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summary stats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366999"/>
              </p:ext>
            </p:extLst>
          </p:nvPr>
        </p:nvGraphicFramePr>
        <p:xfrm>
          <a:off x="415470" y="1716658"/>
          <a:ext cx="11129935" cy="39015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6077"/>
                <a:gridCol w="888047"/>
                <a:gridCol w="1157973"/>
                <a:gridCol w="1157973"/>
                <a:gridCol w="1157973"/>
                <a:gridCol w="1157973"/>
                <a:gridCol w="1157973"/>
                <a:gridCol w="1157973"/>
                <a:gridCol w="1157973"/>
              </a:tblGrid>
              <a:tr h="422694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Variables</a:t>
                      </a:r>
                      <a:endParaRPr lang="en-US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 Firm-years</a:t>
                      </a:r>
                      <a:endParaRPr lang="en-US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StdDev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P5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P25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Median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P75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P95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38050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All lawsuits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12,280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2.37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8.2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8050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Product </a:t>
                      </a:r>
                      <a:r>
                        <a:rPr lang="en-US" sz="1800" b="1" dirty="0" smtClean="0">
                          <a:effectLst/>
                        </a:rPr>
                        <a:t>liability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12,280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0.22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1.74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8050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Environmental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12,280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0.06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0.43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8050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Medical </a:t>
                      </a:r>
                      <a:r>
                        <a:rPr lang="en-US" sz="1800" b="1" dirty="0" smtClean="0">
                          <a:effectLst/>
                        </a:rPr>
                        <a:t>liability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12,280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0.13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923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Labor or </a:t>
                      </a:r>
                      <a:r>
                        <a:rPr lang="en-US" sz="1800" b="1" dirty="0" smtClean="0">
                          <a:effectLst/>
                        </a:rPr>
                        <a:t>pension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12,280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0.88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3.56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8050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Contracts lawsuits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12,280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0.25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0.98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42291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Intellectual </a:t>
                      </a:r>
                      <a:r>
                        <a:rPr lang="en-US" sz="1800" b="1" dirty="0" smtClean="0">
                          <a:effectLst/>
                        </a:rPr>
                        <a:t>property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12,280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0.28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8050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Securities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12,280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0.37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8050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Other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12,280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0.44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1.68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08" y="245660"/>
            <a:ext cx="8363654" cy="134514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Explanatory variables: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summary stats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362803"/>
              </p:ext>
            </p:extLst>
          </p:nvPr>
        </p:nvGraphicFramePr>
        <p:xfrm>
          <a:off x="382136" y="1746909"/>
          <a:ext cx="11500984" cy="44146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3779"/>
                <a:gridCol w="1055426"/>
                <a:gridCol w="1237397"/>
                <a:gridCol w="1237397"/>
                <a:gridCol w="1237397"/>
                <a:gridCol w="1237397"/>
                <a:gridCol w="1237397"/>
                <a:gridCol w="1237397"/>
                <a:gridCol w="1237397"/>
              </a:tblGrid>
              <a:tr h="35461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  <a:latin typeface="+mj-lt"/>
                          <a:ea typeface="Times New Roman"/>
                        </a:rPr>
                        <a:t>      </a:t>
                      </a:r>
                      <a:r>
                        <a:rPr lang="en-US" sz="1500" dirty="0">
                          <a:effectLst/>
                          <a:latin typeface="+mj-lt"/>
                          <a:ea typeface="Times New Roman"/>
                        </a:rPr>
                        <a:t>Variables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  <a:ea typeface="Times New Roman"/>
                        </a:rPr>
                        <a:t># Firm-years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Times New Roman"/>
                        </a:rPr>
                        <a:t>Mean</a:t>
                      </a:r>
                      <a:endParaRPr lang="en-US" sz="15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Times New Roman"/>
                        </a:rPr>
                        <a:t>StdDev</a:t>
                      </a:r>
                      <a:endParaRPr lang="en-US" sz="15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Times New Roman"/>
                        </a:rPr>
                        <a:t>P5</a:t>
                      </a:r>
                      <a:endParaRPr lang="en-US" sz="15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Times New Roman"/>
                        </a:rPr>
                        <a:t>P25</a:t>
                      </a:r>
                      <a:endParaRPr lang="en-US" sz="15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Times New Roman"/>
                        </a:rPr>
                        <a:t>Median</a:t>
                      </a:r>
                      <a:endParaRPr lang="en-US" sz="15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Times New Roman"/>
                        </a:rPr>
                        <a:t>P75</a:t>
                      </a:r>
                      <a:endParaRPr lang="en-US" sz="15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Times New Roman"/>
                        </a:rPr>
                        <a:t>P95</a:t>
                      </a:r>
                      <a:endParaRPr lang="en-US" sz="150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61654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Times New Roman"/>
                        </a:rPr>
                        <a:t>Female Executives</a:t>
                      </a:r>
                      <a:endParaRPr lang="en-US" sz="15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12,278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</a:rPr>
                        <a:t>0.06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0.11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0.13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0.27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35461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+mj-lt"/>
                          <a:ea typeface="Times New Roman"/>
                        </a:rPr>
                        <a:t>Size (ln Assets)</a:t>
                      </a:r>
                      <a:endParaRPr lang="en-US" sz="15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12,279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7.49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1.50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5.30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6.38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7.34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8.46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10.24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5461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j-lt"/>
                          <a:ea typeface="Times New Roman"/>
                        </a:rPr>
                        <a:t>Market-to-Book</a:t>
                      </a:r>
                      <a:endParaRPr lang="en-US" sz="15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12,279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2.14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1.47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0.94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1.27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1.68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2.46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5.00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5461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Times New Roman"/>
                        </a:rPr>
                        <a:t>Profitability</a:t>
                      </a:r>
                      <a:endParaRPr lang="en-US" sz="15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12,278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0.06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0.10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-</a:t>
                      </a:r>
                      <a:r>
                        <a:rPr lang="en-US" sz="1500" dirty="0">
                          <a:effectLst/>
                          <a:latin typeface="+mj-lt"/>
                          <a:ea typeface="SimSun"/>
                        </a:rPr>
                        <a:t>0.07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0.03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0.06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0.10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0.18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5461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Times New Roman"/>
                        </a:rPr>
                        <a:t>Stock Return</a:t>
                      </a:r>
                      <a:endParaRPr lang="en-US" sz="15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12,052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0.08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0.44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-</a:t>
                      </a:r>
                      <a:r>
                        <a:rPr lang="en-US" sz="1500" dirty="0">
                          <a:effectLst/>
                          <a:latin typeface="+mj-lt"/>
                          <a:ea typeface="SimSun"/>
                        </a:rPr>
                        <a:t>0.68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-</a:t>
                      </a:r>
                      <a:r>
                        <a:rPr lang="en-US" sz="1500" dirty="0">
                          <a:effectLst/>
                          <a:latin typeface="+mj-lt"/>
                          <a:ea typeface="SimSun"/>
                        </a:rPr>
                        <a:t>0.13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0.11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0.33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0.72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5461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Times New Roman"/>
                        </a:rPr>
                        <a:t>Return Volatility</a:t>
                      </a:r>
                      <a:endParaRPr lang="en-US" sz="15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12,277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SimSun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0.0009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0.0009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0.0002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0.0003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0.0006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0.0011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0.0027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5461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Times New Roman"/>
                        </a:rPr>
                        <a:t>Leverage</a:t>
                      </a:r>
                      <a:endParaRPr lang="en-US" sz="15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12,055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0.13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0.13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0.02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0.10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0.20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0.39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9453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j-lt"/>
                          <a:ea typeface="Times New Roman"/>
                        </a:rPr>
                        <a:t>Female Directors</a:t>
                      </a:r>
                      <a:endParaRPr lang="en-US" sz="15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9,995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0.09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0.09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0.10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0.14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0.25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9453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+mj-lt"/>
                          <a:ea typeface="Times New Roman"/>
                        </a:rPr>
                        <a:t>Board Independence </a:t>
                      </a:r>
                      <a:endParaRPr lang="en-US" sz="1500" b="1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9,995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0.70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0.16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0.40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0.60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0.73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0.83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0.90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5461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+mj-lt"/>
                          <a:ea typeface="Times New Roman"/>
                        </a:rPr>
                        <a:t>Managers’ </a:t>
                      </a: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/>
                          <a:ea typeface="Times New Roman"/>
                          <a:cs typeface="+mn-cs"/>
                        </a:rPr>
                        <a:t>Delta </a:t>
                      </a:r>
                      <a:endParaRPr lang="en-US" sz="15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11,525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0.52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4.39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0.01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0.05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0.12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0.29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1.22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  <a:tr h="35461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+mj-lt"/>
                          <a:ea typeface="Times New Roman"/>
                        </a:rPr>
                        <a:t>Managers’</a:t>
                      </a: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/>
                          <a:ea typeface="Times New Roman"/>
                          <a:cs typeface="+mn-cs"/>
                        </a:rPr>
                        <a:t> Vega</a:t>
                      </a:r>
                      <a:r>
                        <a:rPr lang="en-US" sz="1500" b="1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endParaRPr lang="en-US" sz="15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SimSun"/>
                          <a:cs typeface="+mn-cs"/>
                        </a:rPr>
                        <a:t>11,810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0.07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0.12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0.00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0.01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0.03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0.07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  <a:ea typeface="SimSun"/>
                        </a:rPr>
                        <a:t>0.25</a:t>
                      </a:r>
                      <a:endParaRPr lang="en-US" sz="150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9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12550</TotalTime>
  <Words>2285</Words>
  <Application>Microsoft Office PowerPoint</Application>
  <PresentationFormat>Widescreen</PresentationFormat>
  <Paragraphs>806</Paragraphs>
  <Slides>24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SimSun</vt:lpstr>
      <vt:lpstr>Arial</vt:lpstr>
      <vt:lpstr>Calibri</vt:lpstr>
      <vt:lpstr>Calibri Light</vt:lpstr>
      <vt:lpstr>Times New Roman</vt:lpstr>
      <vt:lpstr>Wingdings</vt:lpstr>
      <vt:lpstr>Retrospect</vt:lpstr>
      <vt:lpstr>Microsoft Excel Chart</vt:lpstr>
      <vt:lpstr>Do Women Stay Out of Trouble?  Evidence from Corporate Litigation</vt:lpstr>
      <vt:lpstr>Motivation</vt:lpstr>
      <vt:lpstr>Motivation and Hypothesis (cont.)</vt:lpstr>
      <vt:lpstr>Data and Variables</vt:lpstr>
      <vt:lpstr>Preview of Main Findings</vt:lpstr>
      <vt:lpstr>Corporate Lawsuits</vt:lpstr>
      <vt:lpstr>Distribution of lawsuits by type </vt:lpstr>
      <vt:lpstr>Lawsuit variables:  summary stats</vt:lpstr>
      <vt:lpstr>Explanatory variables: summary stats</vt:lpstr>
      <vt:lpstr>Mean # lawsuits against a firm by # women execs</vt:lpstr>
      <vt:lpstr>Titles of women top executives</vt:lpstr>
      <vt:lpstr>Female executives and all corporate lawsuits</vt:lpstr>
      <vt:lpstr>Female Executives and different types of lawsuits</vt:lpstr>
      <vt:lpstr>Female Executives and different types of lawsuits (cont.)</vt:lpstr>
      <vt:lpstr>Female CEO, CFO or tokenism</vt:lpstr>
      <vt:lpstr>Robustness checks</vt:lpstr>
      <vt:lpstr>Endogeneity Concerns</vt:lpstr>
      <vt:lpstr>Two instruments</vt:lpstr>
      <vt:lpstr>IV Approach</vt:lpstr>
      <vt:lpstr>IV Approach (Controlling for Litigation Ease)</vt:lpstr>
      <vt:lpstr>IV Approach (Controlling for Litigation Ease)</vt:lpstr>
      <vt:lpstr>IV Approach (Controlling for political preferences)</vt:lpstr>
      <vt:lpstr>Women Executives and the Value of Cash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Religion, Gambling Attitudes and Corporate Innovation</dc:title>
  <dc:creator>Binay Adhikari</dc:creator>
  <cp:lastModifiedBy>Anup Agrawal</cp:lastModifiedBy>
  <cp:revision>529</cp:revision>
  <cp:lastPrinted>2015-09-21T16:15:06Z</cp:lastPrinted>
  <dcterms:created xsi:type="dcterms:W3CDTF">2013-09-20T01:32:12Z</dcterms:created>
  <dcterms:modified xsi:type="dcterms:W3CDTF">2015-12-03T16:26:15Z</dcterms:modified>
</cp:coreProperties>
</file>