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918400" cy="43891200"/>
  <p:notesSz cx="7010400" cy="92964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88" userDrawn="1">
          <p15:clr>
            <a:srgbClr val="A4A3A4"/>
          </p15:clr>
        </p15:guide>
        <p15:guide id="2" pos="10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>
        <p:scale>
          <a:sx n="33" d="100"/>
          <a:sy n="33" d="100"/>
        </p:scale>
        <p:origin x="-72" y="-5874"/>
      </p:cViewPr>
      <p:guideLst>
        <p:guide orient="horz" pos="25488"/>
        <p:guide pos="10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9E8-2D8A-4B3C-A711-7A68E5DC2B2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F8FA-39D1-45A7-ACBB-FC5D54E4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9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9E8-2D8A-4B3C-A711-7A68E5DC2B2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F8FA-39D1-45A7-ACBB-FC5D54E4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8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9E8-2D8A-4B3C-A711-7A68E5DC2B2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F8FA-39D1-45A7-ACBB-FC5D54E4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8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9E8-2D8A-4B3C-A711-7A68E5DC2B2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F8FA-39D1-45A7-ACBB-FC5D54E4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6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9E8-2D8A-4B3C-A711-7A68E5DC2B2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F8FA-39D1-45A7-ACBB-FC5D54E4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3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9E8-2D8A-4B3C-A711-7A68E5DC2B2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F8FA-39D1-45A7-ACBB-FC5D54E4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2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9E8-2D8A-4B3C-A711-7A68E5DC2B2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F8FA-39D1-45A7-ACBB-FC5D54E4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0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9E8-2D8A-4B3C-A711-7A68E5DC2B2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F8FA-39D1-45A7-ACBB-FC5D54E4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2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9E8-2D8A-4B3C-A711-7A68E5DC2B2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F8FA-39D1-45A7-ACBB-FC5D54E4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0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9E8-2D8A-4B3C-A711-7A68E5DC2B2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F8FA-39D1-45A7-ACBB-FC5D54E4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4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B9E8-2D8A-4B3C-A711-7A68E5DC2B2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7F8FA-39D1-45A7-ACBB-FC5D54E4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1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B9E8-2D8A-4B3C-A711-7A68E5DC2B21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7F8FA-39D1-45A7-ACBB-FC5D54E4D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"/><Relationship Id="rId3" Type="http://schemas.openxmlformats.org/officeDocument/2006/relationships/image" Target="../media/image1.png"/><Relationship Id="rId7" Type="http://schemas.openxmlformats.org/officeDocument/2006/relationships/image" Target="../media/image4.tif"/><Relationship Id="rId2" Type="http://schemas.openxmlformats.org/officeDocument/2006/relationships/hyperlink" Target="http://jessehinde.web.unc.ed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"/><Relationship Id="rId11" Type="http://schemas.openxmlformats.org/officeDocument/2006/relationships/image" Target="../media/image8.tif"/><Relationship Id="rId5" Type="http://schemas.openxmlformats.org/officeDocument/2006/relationships/image" Target="../media/image2.tif"/><Relationship Id="rId10" Type="http://schemas.openxmlformats.org/officeDocument/2006/relationships/image" Target="../media/image7.tif"/><Relationship Id="rId4" Type="http://schemas.openxmlformats.org/officeDocument/2006/relationships/image" Target="../media/image1.tiff"/><Relationship Id="rId9" Type="http://schemas.openxmlformats.org/officeDocument/2006/relationships/image" Target="../media/image6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2"/>
          <p:cNvSpPr txBox="1">
            <a:spLocks noChangeArrowheads="1"/>
          </p:cNvSpPr>
          <p:nvPr/>
        </p:nvSpPr>
        <p:spPr bwMode="auto">
          <a:xfrm>
            <a:off x="1698621" y="393383"/>
            <a:ext cx="29695778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457200" rIns="182880" bIns="45720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8000" b="1" dirty="0">
                <a:solidFill>
                  <a:srgbClr val="7BAFD4"/>
                </a:solidFill>
                <a:latin typeface="+mn-lt"/>
              </a:rPr>
              <a:t>Incentive(less)? The Effectiveness of Tax Credits and Cost-Sharing Subsidies in the Affordable Care Act </a:t>
            </a:r>
          </a:p>
          <a:p>
            <a:pPr algn="ctr" eaLnBrk="1" hangingPunct="1"/>
            <a:endParaRPr lang="en-US" sz="8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 Box 123"/>
          <p:cNvSpPr txBox="1">
            <a:spLocks noChangeArrowheads="1"/>
          </p:cNvSpPr>
          <p:nvPr/>
        </p:nvSpPr>
        <p:spPr bwMode="auto">
          <a:xfrm>
            <a:off x="5486400" y="3051688"/>
            <a:ext cx="21945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82880" rIns="182880" bIns="182880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dirty="0" smtClean="0">
                <a:solidFill>
                  <a:srgbClr val="7BAFD4"/>
                </a:solidFill>
                <a:latin typeface="+mn-lt"/>
              </a:rPr>
              <a:t>Jesse Hinde</a:t>
            </a:r>
            <a:endParaRPr lang="en-US" sz="4800" baseline="30000" dirty="0">
              <a:solidFill>
                <a:srgbClr val="7BAFD4"/>
              </a:solidFill>
              <a:latin typeface="+mn-lt"/>
            </a:endParaRPr>
          </a:p>
          <a:p>
            <a:pPr algn="ctr" eaLnBrk="1" hangingPunct="1"/>
            <a:r>
              <a:rPr lang="en-US" sz="4800" dirty="0" smtClean="0">
                <a:solidFill>
                  <a:srgbClr val="7BAFD4"/>
                </a:solidFill>
                <a:latin typeface="+mn-lt"/>
              </a:rPr>
              <a:t>University North Carolina at Chapel Hill, Department of Public Policy</a:t>
            </a:r>
            <a:endParaRPr lang="en-US" sz="4800" dirty="0">
              <a:solidFill>
                <a:srgbClr val="7BAFD4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2338" y="41394725"/>
            <a:ext cx="7058151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Jesse Hinde</a:t>
            </a:r>
          </a:p>
          <a:p>
            <a:r>
              <a:rPr lang="en-US" sz="3200" dirty="0" smtClean="0"/>
              <a:t>Email: hinde@live.unc.edu</a:t>
            </a:r>
          </a:p>
          <a:p>
            <a:r>
              <a:rPr lang="en-US" sz="3200" dirty="0" smtClean="0"/>
              <a:t>Website</a:t>
            </a:r>
            <a:r>
              <a:rPr lang="en-US" sz="3200" dirty="0"/>
              <a:t>: </a:t>
            </a:r>
            <a:r>
              <a:rPr lang="en-US" sz="3200" dirty="0" smtClean="0">
                <a:hlinkClick r:id="rId2"/>
              </a:rPr>
              <a:t>http://</a:t>
            </a:r>
            <a:r>
              <a:rPr lang="en-US" sz="3200" dirty="0">
                <a:hlinkClick r:id="rId2"/>
              </a:rPr>
              <a:t>jessehinde.web.unc.edu</a:t>
            </a:r>
            <a:r>
              <a:rPr lang="en-US" sz="3200" dirty="0" smtClean="0">
                <a:hlinkClick r:id="rId2"/>
              </a:rPr>
              <a:t>/</a:t>
            </a:r>
            <a:endParaRPr lang="en-US" sz="3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652338" y="40579150"/>
            <a:ext cx="26386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Contact</a:t>
            </a:r>
            <a:endParaRPr lang="en-US" sz="6000" b="1" dirty="0"/>
          </a:p>
        </p:txBody>
      </p:sp>
      <p:sp>
        <p:nvSpPr>
          <p:cNvPr id="10" name="Text Box 189"/>
          <p:cNvSpPr txBox="1">
            <a:spLocks noChangeArrowheads="1"/>
          </p:cNvSpPr>
          <p:nvPr/>
        </p:nvSpPr>
        <p:spPr bwMode="auto">
          <a:xfrm>
            <a:off x="1684422" y="6527386"/>
            <a:ext cx="14173200" cy="4702826"/>
          </a:xfrm>
          <a:prstGeom prst="rect">
            <a:avLst/>
          </a:prstGeom>
          <a:solidFill>
            <a:schemeClr val="bg1"/>
          </a:solidFill>
          <a:ln w="12700">
            <a:solidFill>
              <a:srgbClr val="7BAFD4"/>
            </a:solidFill>
          </a:ln>
          <a:effectLst/>
        </p:spPr>
        <p:txBody>
          <a:bodyPr lIns="182880" tIns="182880" rIns="182880" bIns="18288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0" indent="-34290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Advance premium tax credits and cost-sharing reductions vary between 100% and 400% FPL</a:t>
            </a:r>
          </a:p>
          <a:p>
            <a:pPr marL="342900" lvl="0" indent="-34290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Do the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advance premium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tax credits and cost-sharing reductions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increase non-group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private coverage in 2014?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Which subsidy(s)?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Use regression discontinuity to exploit discrete differences in subsidy levels</a:t>
            </a:r>
          </a:p>
          <a:p>
            <a:pPr marL="342900" lvl="0" indent="-34290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Provides a more general estimate of the price-responsiveness of low-income adults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52338" y="17604641"/>
            <a:ext cx="14143703" cy="1015663"/>
          </a:xfrm>
          <a:prstGeom prst="rect">
            <a:avLst/>
          </a:prstGeom>
          <a:solidFill>
            <a:srgbClr val="7BAFD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Approach</a:t>
            </a:r>
            <a:endParaRPr lang="en-US" sz="6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 Box 194"/>
          <p:cNvSpPr txBox="1">
            <a:spLocks noChangeArrowheads="1"/>
          </p:cNvSpPr>
          <p:nvPr/>
        </p:nvSpPr>
        <p:spPr bwMode="auto">
          <a:xfrm>
            <a:off x="16846781" y="13324209"/>
            <a:ext cx="14550164" cy="5269135"/>
          </a:xfrm>
          <a:prstGeom prst="rect">
            <a:avLst/>
          </a:prstGeom>
          <a:solidFill>
            <a:schemeClr val="bg1"/>
          </a:solidFill>
          <a:ln w="12700">
            <a:solidFill>
              <a:srgbClr val="7BAFD4"/>
            </a:solidFill>
          </a:ln>
          <a:effectLst/>
        </p:spPr>
        <p:txBody>
          <a:bodyPr wrap="square" lIns="182880" tIns="182880" rIns="182880" bIns="18288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0" indent="-34290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No statistical evidence of income manipulation</a:t>
            </a:r>
          </a:p>
          <a:p>
            <a:pPr marL="342900" lvl="0" indent="-34290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No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significant effects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for any, employer-sponsored, or public coverage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marL="342900" lvl="0" indent="-34290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4.8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to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5.6 percentage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point effect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for individually purchase insurance (IPI)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above 138%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FPL in expansion states (p&lt;0.05)</a:t>
            </a:r>
          </a:p>
          <a:p>
            <a:pPr marL="342900" lvl="0" indent="-34290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Weak or no effects for IPI at higher cutoffs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250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%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FPL: no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evidence of a cost-sharing-specific effect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400%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FPL: weak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evidence for tax credit-specific effect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Indirectly suggests tax credits are the key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component</a:t>
            </a:r>
          </a:p>
          <a:p>
            <a:pPr marL="457200" indent="-45720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No significant effects in non-expansion states on IPI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92"/>
              <p:cNvSpPr txBox="1">
                <a:spLocks noChangeArrowheads="1"/>
              </p:cNvSpPr>
              <p:nvPr/>
            </p:nvSpPr>
            <p:spPr bwMode="auto">
              <a:xfrm>
                <a:off x="1652338" y="30837599"/>
                <a:ext cx="14173200" cy="96272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7BAFD4"/>
                </a:solidFill>
              </a:ln>
              <a:effectLst/>
            </p:spPr>
            <p:txBody>
              <a:bodyPr lIns="182880" tIns="182880" rIns="182880" bIns="182880">
                <a:spAutoFit/>
              </a:bodyPr>
              <a:lstStyle>
                <a:lvl1pPr eaLnBrk="0" hangingPunct="0">
                  <a:defRPr sz="2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342900" lvl="0" indent="-342900" defTabSz="45720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libri"/>
                  </a:rPr>
                  <a:t>2015 March </a:t>
                </a:r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Current Population Survey (CPS)</a:t>
                </a:r>
              </a:p>
              <a:p>
                <a:pPr marL="342900" lvl="0" indent="-342900" defTabSz="45720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libri"/>
                  </a:rPr>
                  <a:t>Sample </a:t>
                </a:r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includes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/>
                  </a:rPr>
                  <a:t>observations </a:t>
                </a:r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±70%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/>
                  </a:rPr>
                  <a:t>FPL of a cutoff</a:t>
                </a:r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lvl="0" indent="-342900" defTabSz="45720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Exclude individuals younger than 26 and older than 64, Massachusetts residents and imputed records</a:t>
                </a:r>
              </a:p>
              <a:p>
                <a:pPr marL="342900" lvl="0" indent="-342900" defTabSz="45720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libri"/>
                  </a:rPr>
                  <a:t>Control for age</a:t>
                </a:r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, gender, race, marital status, family size, education, self-reported health, state of residence and region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  <a:p>
                <a:pPr marL="342900" lvl="0" indent="-342900" defTabSz="45720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libri"/>
                  </a:rPr>
                  <a:t>Use a statistically matched adjusted gross income measure to approximate true eligibility that is </a:t>
                </a:r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based on modified gross adjusted income (MAGI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/>
                  </a:rPr>
                  <a:t>)</a:t>
                </a:r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lvl="0" indent="-342900" defTabSz="45720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libri"/>
                  </a:rPr>
                  <a:t>Difference between AGI and MAGI is </a:t>
                </a:r>
                <a:r>
                  <a:rPr lang="en-US" sz="3200" dirty="0">
                    <a:solidFill>
                      <a:prstClr val="black"/>
                    </a:solidFill>
                    <a:latin typeface="Calibri"/>
                  </a:rPr>
                  <a:t>likely less than 1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/>
                  </a:rPr>
                  <a:t>%</a:t>
                </a:r>
              </a:p>
              <a:p>
                <a:pPr marL="342900" lvl="0" indent="-342900" defTabSz="45720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3200" dirty="0" smtClean="0">
                    <a:solidFill>
                      <a:prstClr val="black"/>
                    </a:solidFill>
                    <a:latin typeface="Calibri"/>
                  </a:rPr>
                  <a:t>Model:</a:t>
                </a:r>
              </a:p>
              <a:p>
                <a:pPr lvl="0" algn="ctr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𝐻𝐼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𝑆𝑈𝐵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𝐹𝑃𝐿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&gt;138) 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𝐹𝑃𝐿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−138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algn="ctr" eaLnBrk="1" hangingPunct="1"/>
                <a:endParaRPr lang="en-US" sz="32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lvl="0" algn="ctr" eaLnBrk="1" hangingPunct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  <m:r>
                        <a:rPr lang="en-US" sz="32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𝑆𝑈𝐵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𝐹𝑃𝐿</m:t>
                          </m:r>
                          <m:r>
                            <a:rPr lang="en-US" sz="3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&gt;138) 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𝐹𝑃𝐿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−138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lvl="0" algn="ctr" eaLnBrk="1" hangingPunct="1"/>
                <a:endParaRPr lang="en-US" sz="3200" dirty="0">
                  <a:solidFill>
                    <a:prstClr val="black"/>
                  </a:solidFill>
                  <a:latin typeface="Calibri"/>
                </a:endParaRPr>
              </a:p>
              <a:p>
                <a:pPr marL="342900" lvl="0" indent="-342900" defTabSz="45720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treatment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effect</a:t>
                </a:r>
                <a:endParaRPr lang="en-US" sz="32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lvl="0" indent="-342900" defTabSz="45720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Estimate separately for Medicaid expansion and non-expansion states</a:t>
                </a:r>
              </a:p>
              <a:p>
                <a:pPr marL="342900" lvl="0" indent="-342900" defTabSz="45720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</a:pPr>
                <a:r>
                  <a:rPr lang="en-US" sz="32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Also estimate using non-parametric local linear 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regression</a:t>
                </a:r>
                <a:endParaRPr lang="en-US" sz="32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 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2338" y="30837599"/>
                <a:ext cx="14173200" cy="9627251"/>
              </a:xfrm>
              <a:prstGeom prst="rect">
                <a:avLst/>
              </a:prstGeom>
              <a:blipFill rotWithShape="0">
                <a:blip r:embed="rId3"/>
                <a:stretch>
                  <a:fillRect l="-301"/>
                </a:stretch>
              </a:blipFill>
              <a:ln w="12700">
                <a:solidFill>
                  <a:srgbClr val="7BAFD4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652338" y="29834948"/>
            <a:ext cx="14173200" cy="1015663"/>
          </a:xfrm>
          <a:prstGeom prst="rect">
            <a:avLst/>
          </a:prstGeom>
          <a:solidFill>
            <a:srgbClr val="7BAFD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Data and Methods</a:t>
            </a:r>
            <a:endParaRPr lang="en-US" sz="6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 Box 191"/>
          <p:cNvSpPr txBox="1">
            <a:spLocks noChangeArrowheads="1"/>
          </p:cNvSpPr>
          <p:nvPr/>
        </p:nvSpPr>
        <p:spPr bwMode="auto">
          <a:xfrm>
            <a:off x="16850406" y="33167257"/>
            <a:ext cx="14543993" cy="7288149"/>
          </a:xfrm>
          <a:prstGeom prst="rect">
            <a:avLst/>
          </a:prstGeom>
          <a:solidFill>
            <a:schemeClr val="bg1"/>
          </a:solidFill>
          <a:ln w="12700">
            <a:solidFill>
              <a:srgbClr val="7BAFD4"/>
            </a:solidFill>
          </a:ln>
          <a:effectLst/>
        </p:spPr>
        <p:txBody>
          <a:bodyPr wrap="square" lIns="182880" tIns="182880" rIns="182880" bIns="18288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0" indent="-34290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>
                <a:solidFill>
                  <a:prstClr val="black"/>
                </a:solidFill>
                <a:latin typeface="Calibri"/>
              </a:rPr>
              <a:t>No </a:t>
            </a:r>
            <a:r>
              <a:rPr lang="en-US" sz="3200" smtClean="0">
                <a:solidFill>
                  <a:prstClr val="black"/>
                </a:solidFill>
                <a:latin typeface="Calibri"/>
              </a:rPr>
              <a:t>crowd-out at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138%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FPL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Do consumers prefer a highly subsidized IPI plan (but with cost-sharing) over Medicaid?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Is this potentially cheaper for the federal government?</a:t>
            </a:r>
          </a:p>
          <a:p>
            <a:pPr marL="342900" lvl="0" indent="-34290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Large elasticity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estimate of -0.65 to -0.58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Compared to -0.6 to -0.3 for self-employment subsidies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Compared to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-0.41 to -0.27 for COBRA subsidies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Low-income individuals may be more price-responsive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Suggests tax credit level need to be raised to increase participation at higher income levels</a:t>
            </a:r>
          </a:p>
          <a:p>
            <a:pPr marL="342900" lvl="0" indent="-34290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Emphasis on state support and the coverage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gap below 100% FPL </a:t>
            </a:r>
            <a:endParaRPr lang="en-US" sz="3200" dirty="0" smtClean="0">
              <a:solidFill>
                <a:prstClr val="black"/>
              </a:solidFill>
              <a:latin typeface="Calibri"/>
            </a:endParaRP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Increased advocacy/outreach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Enrollment assistance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Direct transition from Medicaid to IPI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Technical issues with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Healthcare.gov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50406" y="32252857"/>
            <a:ext cx="14543993" cy="914400"/>
          </a:xfrm>
          <a:prstGeom prst="rect">
            <a:avLst/>
          </a:prstGeom>
          <a:solidFill>
            <a:srgbClr val="7BAFD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Policy Implications</a:t>
            </a:r>
            <a:endParaRPr lang="en-US" sz="6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20" name="Content Placeholder 114" descr="Sample table with 4 columns, 7 rows." title="Sample 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526734"/>
              </p:ext>
            </p:extLst>
          </p:nvPr>
        </p:nvGraphicFramePr>
        <p:xfrm>
          <a:off x="1671388" y="12425389"/>
          <a:ext cx="14173200" cy="42316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4640"/>
                <a:gridCol w="2834640"/>
                <a:gridCol w="2834640"/>
                <a:gridCol w="2834640"/>
                <a:gridCol w="2834640"/>
              </a:tblGrid>
              <a:tr h="7902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FPL</a:t>
                      </a:r>
                      <a:endParaRPr lang="en-US" sz="3200" dirty="0"/>
                    </a:p>
                  </a:txBody>
                  <a:tcPr anchor="ctr">
                    <a:solidFill>
                      <a:srgbClr val="7BAF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Single Income</a:t>
                      </a:r>
                      <a:endParaRPr lang="en-US" sz="3200" dirty="0"/>
                    </a:p>
                  </a:txBody>
                  <a:tcPr anchor="ctr">
                    <a:solidFill>
                      <a:srgbClr val="7BAF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%</a:t>
                      </a:r>
                      <a:r>
                        <a:rPr lang="en-US" sz="3200" baseline="0" dirty="0" smtClean="0"/>
                        <a:t> Premium Cap</a:t>
                      </a:r>
                      <a:endParaRPr lang="en-US" sz="3200" dirty="0"/>
                    </a:p>
                  </a:txBody>
                  <a:tcPr anchor="ctr">
                    <a:solidFill>
                      <a:srgbClr val="7BAF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Max Annual</a:t>
                      </a:r>
                      <a:r>
                        <a:rPr lang="en-US" sz="3200" baseline="0" dirty="0" smtClean="0"/>
                        <a:t> Premium</a:t>
                      </a:r>
                      <a:endParaRPr lang="en-US" sz="3200" dirty="0"/>
                    </a:p>
                  </a:txBody>
                  <a:tcPr anchor="ctr">
                    <a:solidFill>
                      <a:srgbClr val="7BAF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Max Monthly Premium</a:t>
                      </a:r>
                      <a:endParaRPr lang="en-US" sz="3200" dirty="0"/>
                    </a:p>
                  </a:txBody>
                  <a:tcPr anchor="ctr">
                    <a:solidFill>
                      <a:srgbClr val="7BAFD4"/>
                    </a:solidFill>
                  </a:tcPr>
                </a:tc>
              </a:tr>
              <a:tr h="7941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100%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$11,490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$230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$19</a:t>
                      </a:r>
                      <a:endParaRPr lang="en-US" sz="3200" dirty="0"/>
                    </a:p>
                  </a:txBody>
                  <a:tcPr anchor="ctr"/>
                </a:tc>
              </a:tr>
              <a:tr h="7902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138%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$15,856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$475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$40</a:t>
                      </a:r>
                      <a:endParaRPr lang="en-US" sz="3200" dirty="0"/>
                    </a:p>
                  </a:txBody>
                  <a:tcPr anchor="ctr"/>
                </a:tc>
              </a:tr>
              <a:tr h="7902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250%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$28,725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8.05%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$2,312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$193</a:t>
                      </a:r>
                      <a:endParaRPr lang="en-US" sz="3200" dirty="0"/>
                    </a:p>
                  </a:txBody>
                  <a:tcPr anchor="ctr"/>
                </a:tc>
              </a:tr>
              <a:tr h="7902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400%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$45,960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9.5%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$4,366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$363</a:t>
                      </a:r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6846781" y="12409809"/>
            <a:ext cx="14550164" cy="914400"/>
          </a:xfrm>
          <a:prstGeom prst="rect">
            <a:avLst/>
          </a:prstGeom>
          <a:solidFill>
            <a:srgbClr val="7BAFD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Results</a:t>
            </a:r>
            <a:endParaRPr lang="en-US" sz="6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ext Box 180"/>
          <p:cNvSpPr txBox="1">
            <a:spLocks noChangeArrowheads="1"/>
          </p:cNvSpPr>
          <p:nvPr/>
        </p:nvSpPr>
        <p:spPr bwMode="auto">
          <a:xfrm>
            <a:off x="1672769" y="11917545"/>
            <a:ext cx="5516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Table </a:t>
            </a:r>
            <a:r>
              <a:rPr lang="en-US" sz="2400" b="1" dirty="0">
                <a:latin typeface="Calibri" pitchFamily="34" charset="0"/>
              </a:rPr>
              <a:t>1.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ACA Advance Premium Tax Credits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0" y="40760794"/>
            <a:ext cx="8106623" cy="2229322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639627" y="16723316"/>
            <a:ext cx="7276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Average </a:t>
            </a:r>
            <a:r>
              <a:rPr lang="en-US" sz="2400" dirty="0"/>
              <a:t>tax credit </a:t>
            </a:r>
            <a:r>
              <a:rPr lang="en-US" sz="2400" dirty="0" smtClean="0"/>
              <a:t>in 2014 was </a:t>
            </a:r>
            <a:r>
              <a:rPr lang="en-US" sz="2400" dirty="0"/>
              <a:t>approximately $3,000</a:t>
            </a:r>
          </a:p>
        </p:txBody>
      </p:sp>
      <p:sp>
        <p:nvSpPr>
          <p:cNvPr id="47" name="Text Box 180"/>
          <p:cNvSpPr txBox="1">
            <a:spLocks noChangeArrowheads="1"/>
          </p:cNvSpPr>
          <p:nvPr/>
        </p:nvSpPr>
        <p:spPr bwMode="auto">
          <a:xfrm>
            <a:off x="1672768" y="23621264"/>
            <a:ext cx="44002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Figure 1</a:t>
            </a:r>
            <a:r>
              <a:rPr lang="en-US" sz="2400" b="1" dirty="0">
                <a:latin typeface="Calibri" pitchFamily="34" charset="0"/>
              </a:rPr>
              <a:t>.</a:t>
            </a: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Relative Tax Credit Value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4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2" y="24111028"/>
            <a:ext cx="7243151" cy="5276065"/>
          </a:xfrm>
          <a:prstGeom prst="rect">
            <a:avLst/>
          </a:prstGeom>
        </p:spPr>
      </p:pic>
      <p:graphicFrame>
        <p:nvGraphicFramePr>
          <p:cNvPr id="50" name="Content Placeholder 114" descr="Sample table with 4 columns, 7 rows." title="Sample Tabl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303034"/>
              </p:ext>
            </p:extLst>
          </p:nvPr>
        </p:nvGraphicFramePr>
        <p:xfrm>
          <a:off x="10015419" y="24115896"/>
          <a:ext cx="5669280" cy="34413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4640"/>
                <a:gridCol w="2834640"/>
              </a:tblGrid>
              <a:tr h="64388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FPL Range</a:t>
                      </a:r>
                      <a:endParaRPr lang="en-US" sz="3200" dirty="0"/>
                    </a:p>
                  </a:txBody>
                  <a:tcPr anchor="ctr">
                    <a:solidFill>
                      <a:srgbClr val="7BAF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Increased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Actuarial</a:t>
                      </a:r>
                      <a:r>
                        <a:rPr lang="en-US" sz="3200" baseline="0" dirty="0" smtClean="0"/>
                        <a:t> Value</a:t>
                      </a:r>
                      <a:endParaRPr lang="en-US" sz="3200" dirty="0"/>
                    </a:p>
                  </a:txBody>
                  <a:tcPr anchor="ctr">
                    <a:solidFill>
                      <a:srgbClr val="7BAFD4"/>
                    </a:solidFill>
                  </a:tcPr>
                </a:tc>
              </a:tr>
              <a:tr h="7941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100-150%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94%</a:t>
                      </a:r>
                      <a:endParaRPr lang="en-US" sz="3200" dirty="0"/>
                    </a:p>
                  </a:txBody>
                  <a:tcPr anchor="ctr"/>
                </a:tc>
              </a:tr>
              <a:tr h="79023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150-200% </a:t>
                      </a:r>
                      <a:endParaRPr lang="en-US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/>
                        <a:t>87%</a:t>
                      </a:r>
                      <a:endParaRPr lang="en-US" sz="3200" b="0" dirty="0"/>
                    </a:p>
                  </a:txBody>
                  <a:tcPr anchor="ctr"/>
                </a:tc>
              </a:tr>
              <a:tr h="79023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200-250%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73%</a:t>
                      </a:r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1" name="Text Box 189"/>
          <p:cNvSpPr txBox="1">
            <a:spLocks noChangeArrowheads="1"/>
          </p:cNvSpPr>
          <p:nvPr/>
        </p:nvSpPr>
        <p:spPr bwMode="auto">
          <a:xfrm>
            <a:off x="1649198" y="18635645"/>
            <a:ext cx="14143691" cy="4604337"/>
          </a:xfrm>
          <a:prstGeom prst="rect">
            <a:avLst/>
          </a:prstGeom>
          <a:solidFill>
            <a:schemeClr val="bg1"/>
          </a:solidFill>
          <a:ln w="12700">
            <a:solidFill>
              <a:srgbClr val="7BAFD4"/>
            </a:solidFill>
          </a:ln>
          <a:effectLst/>
        </p:spPr>
        <p:txBody>
          <a:bodyPr wrap="square" lIns="182880" tIns="182880" rIns="182880" bIns="18288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0" indent="-34290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Regression discontinuity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using FPL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cutoffs 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Compare individuals with approximately equal incomes but different program eligibility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100/138% FPL (gain both incentives)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250% FPL (lose cost-sharing reductions)</a:t>
            </a:r>
          </a:p>
          <a:p>
            <a:pPr lvl="1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400% FPL (lose tax credits)</a:t>
            </a:r>
          </a:p>
          <a:p>
            <a:pPr marL="342900" lvl="0" indent="-34290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Argue that the cutoffs are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exogenous with prospective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enrollment and payback penalty</a:t>
            </a:r>
          </a:p>
          <a:p>
            <a:pPr marL="342900" lvl="0" indent="-342900" defTabSz="4572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Avoids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contamination of other ACA policies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698621" y="5507540"/>
            <a:ext cx="14173200" cy="1015663"/>
          </a:xfrm>
          <a:prstGeom prst="rect">
            <a:avLst/>
          </a:prstGeom>
          <a:solidFill>
            <a:srgbClr val="7BAFD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Policy Question and Contribution</a:t>
            </a:r>
            <a:endParaRPr lang="en-US" sz="6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3" name="Text Box 180"/>
          <p:cNvSpPr txBox="1">
            <a:spLocks noChangeArrowheads="1"/>
          </p:cNvSpPr>
          <p:nvPr/>
        </p:nvSpPr>
        <p:spPr bwMode="auto">
          <a:xfrm>
            <a:off x="10015419" y="23675900"/>
            <a:ext cx="48310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Table </a:t>
            </a:r>
            <a:r>
              <a:rPr lang="en-US" sz="2400" b="1" dirty="0">
                <a:latin typeface="Calibri" pitchFamily="34" charset="0"/>
              </a:rPr>
              <a:t>2</a:t>
            </a:r>
            <a:r>
              <a:rPr lang="en-US" sz="2400" b="1" dirty="0" smtClean="0">
                <a:latin typeface="Calibri" pitchFamily="34" charset="0"/>
              </a:rPr>
              <a:t>.</a:t>
            </a:r>
            <a:r>
              <a:rPr lang="en-US" sz="2400" dirty="0" smtClean="0">
                <a:latin typeface="Calibri" pitchFamily="34" charset="0"/>
              </a:rPr>
              <a:t> ACA Cost-sharing Reductions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981973" y="27548622"/>
            <a:ext cx="7276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Benchmarked to silver plan (70%)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16853808" y="5682871"/>
            <a:ext cx="365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Expansion States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24183850" y="5706526"/>
            <a:ext cx="365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Non-expansion States</a:t>
            </a:r>
            <a:endParaRPr lang="en-US" sz="2400" dirty="0"/>
          </a:p>
        </p:txBody>
      </p:sp>
      <p:sp>
        <p:nvSpPr>
          <p:cNvPr id="60" name="Text Box 180"/>
          <p:cNvSpPr txBox="1">
            <a:spLocks noChangeArrowheads="1"/>
          </p:cNvSpPr>
          <p:nvPr/>
        </p:nvSpPr>
        <p:spPr bwMode="auto">
          <a:xfrm>
            <a:off x="16853313" y="5349824"/>
            <a:ext cx="3688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Figure 2.</a:t>
            </a:r>
            <a:r>
              <a:rPr lang="en-US" sz="2400" dirty="0" smtClean="0">
                <a:latin typeface="Calibri" pitchFamily="34" charset="0"/>
              </a:rPr>
              <a:t> Manipulation Tests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61" name="Picture 6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0" y="6118431"/>
            <a:ext cx="7278624" cy="5468112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321" y="6121724"/>
            <a:ext cx="7278624" cy="546811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6844057" y="19240355"/>
            <a:ext cx="365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Expansion States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24164249" y="19240958"/>
            <a:ext cx="365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Non-expansion States</a:t>
            </a:r>
            <a:endParaRPr lang="en-US" sz="2400" dirty="0"/>
          </a:p>
        </p:txBody>
      </p:sp>
      <p:sp>
        <p:nvSpPr>
          <p:cNvPr id="65" name="Text Box 180"/>
          <p:cNvSpPr txBox="1">
            <a:spLocks noChangeArrowheads="1"/>
          </p:cNvSpPr>
          <p:nvPr/>
        </p:nvSpPr>
        <p:spPr bwMode="auto">
          <a:xfrm>
            <a:off x="16842242" y="18888849"/>
            <a:ext cx="60433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Figure 3.</a:t>
            </a:r>
            <a:r>
              <a:rPr lang="en-US" sz="2400" dirty="0" smtClean="0">
                <a:latin typeface="Calibri" pitchFamily="34" charset="0"/>
              </a:rPr>
              <a:t> Main Results for Any Health Insurance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66" name="Picture 6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6149" y="19675263"/>
            <a:ext cx="7278624" cy="5468112"/>
          </a:xfrm>
          <a:prstGeom prst="rect">
            <a:avLst/>
          </a:prstGeom>
        </p:spPr>
      </p:pic>
      <p:pic>
        <p:nvPicPr>
          <p:cNvPr id="67" name="Content Placeholder 8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525" y="19675678"/>
            <a:ext cx="7278624" cy="5468112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16859250" y="25811517"/>
            <a:ext cx="365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Expansion States</a:t>
            </a:r>
            <a:endParaRPr lang="en-US" sz="2400" dirty="0"/>
          </a:p>
        </p:txBody>
      </p:sp>
      <p:sp>
        <p:nvSpPr>
          <p:cNvPr id="69" name="Text Box 180"/>
          <p:cNvSpPr txBox="1">
            <a:spLocks noChangeArrowheads="1"/>
          </p:cNvSpPr>
          <p:nvPr/>
        </p:nvSpPr>
        <p:spPr bwMode="auto">
          <a:xfrm>
            <a:off x="16854502" y="25466675"/>
            <a:ext cx="3758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latin typeface="Calibri" pitchFamily="34" charset="0"/>
              </a:rPr>
              <a:t>Figure 4.</a:t>
            </a:r>
            <a:r>
              <a:rPr lang="en-US" sz="2400" dirty="0" smtClean="0">
                <a:latin typeface="Calibri" pitchFamily="34" charset="0"/>
              </a:rPr>
              <a:t> Main Results for IPI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165372" y="25797548"/>
            <a:ext cx="3650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Non-expansion States</a:t>
            </a:r>
            <a:endParaRPr lang="en-US" sz="2400" dirty="0"/>
          </a:p>
        </p:txBody>
      </p:sp>
      <p:pic>
        <p:nvPicPr>
          <p:cNvPr id="71" name="Picture 7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057" y="26208467"/>
            <a:ext cx="7279421" cy="5463155"/>
          </a:xfrm>
          <a:prstGeom prst="rect">
            <a:avLst/>
          </a:prstGeom>
        </p:spPr>
      </p:pic>
      <p:pic>
        <p:nvPicPr>
          <p:cNvPr id="72" name="Picture 7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350" y="26203510"/>
            <a:ext cx="7278624" cy="54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588</Words>
  <Application>Microsoft Office PowerPoint</Application>
  <PresentationFormat>Custom</PresentationFormat>
  <Paragraphs>106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B. Houston</dc:creator>
  <cp:lastModifiedBy>Hinde, Jesse</cp:lastModifiedBy>
  <cp:revision>30</cp:revision>
  <cp:lastPrinted>2016-11-28T18:45:26Z</cp:lastPrinted>
  <dcterms:created xsi:type="dcterms:W3CDTF">2016-06-27T20:00:38Z</dcterms:created>
  <dcterms:modified xsi:type="dcterms:W3CDTF">2016-11-28T21:48:55Z</dcterms:modified>
</cp:coreProperties>
</file>