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9" r:id="rId4"/>
    <p:sldId id="270" r:id="rId5"/>
    <p:sldId id="280" r:id="rId6"/>
    <p:sldId id="272" r:id="rId7"/>
    <p:sldId id="271" r:id="rId8"/>
    <p:sldId id="273" r:id="rId9"/>
    <p:sldId id="274" r:id="rId10"/>
    <p:sldId id="290" r:id="rId11"/>
    <p:sldId id="281" r:id="rId12"/>
    <p:sldId id="282" r:id="rId13"/>
    <p:sldId id="283" r:id="rId14"/>
    <p:sldId id="289" r:id="rId15"/>
    <p:sldId id="291" r:id="rId16"/>
    <p:sldId id="275" r:id="rId17"/>
    <p:sldId id="276" r:id="rId18"/>
    <p:sldId id="277" r:id="rId19"/>
    <p:sldId id="278" r:id="rId20"/>
    <p:sldId id="279" r:id="rId21"/>
    <p:sldId id="264" r:id="rId22"/>
    <p:sldId id="260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B366-FB06-47CB-AD73-3E2FB50409F2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7D9F-8027-4D73-A1A5-3395E84A1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19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7D9F-8027-4D73-A1A5-3395E84A13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39381-3981-4ADD-86F3-19298A30056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E9B2D-A21D-4116-B6E2-E56B3609C4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7D9F-8027-4D73-A1A5-3395E84A13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4F6F7-BDA7-468B-8DB9-38753D6404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9F35D3-B85D-4151-888C-72C315CB8C8E}" type="slidenum">
              <a:rPr lang="en-US"/>
              <a:pPr/>
              <a:t>16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10A4D-4D09-4E63-9046-85A743D89FDD}" type="slidenum">
              <a:rPr lang="en-US"/>
              <a:pPr/>
              <a:t>17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3A49C-83BF-4746-8EF3-4F8C4D08BB76}" type="slidenum">
              <a:rPr lang="en-US"/>
              <a:pPr/>
              <a:t>18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83F2B-4257-4BD3-B860-A47CA8AA7FCF}" type="slidenum">
              <a:rPr lang="en-US"/>
              <a:pPr/>
              <a:t>19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2A630A-1978-463F-AE1B-6CF37E95A8B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7D9F-8027-4D73-A1A5-3395E84A13B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7D9F-8027-4D73-A1A5-3395E84A13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7D9F-8027-4D73-A1A5-3395E84A13B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7D9F-8027-4D73-A1A5-3395E84A13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27D9F-8027-4D73-A1A5-3395E84A13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6F008-0995-4EE6-938B-50C358A18E4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C628D-C5C5-49D6-BCE5-97A87C8B7C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73E2C-9C76-417E-A362-F4DD62DD0319}" type="slidenum">
              <a:rPr lang="en-US"/>
              <a:pPr/>
              <a:t>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C628D-C5C5-49D6-BCE5-97A87C8B7C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8C3F4D-2619-4F10-B050-17927748409B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>
              <a:latin typeface="+mn-lt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08C4-9C17-4B67-A14C-1AD7132DB92F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BC00-F271-470F-ADEE-E7AED0A6FE6A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A227-15F8-4464-B715-D746F821CBEB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76E2-B942-48BC-85A0-8FBA4DE5D789}" type="datetime1">
              <a:rPr lang="en-US" smtClean="0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DFC97-E224-4DDF-9A5C-3E44AE0D9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2405-2415-4347-94FE-2EA7529A2457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77CE-92C2-492A-97FF-595EA99C6F96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73A9-D3F3-4761-8DEB-0F76F17AD130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957-4B64-44B5-ABB7-90D5BBC47BAB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555-FA30-4BD2-BEFD-8656536FB432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ED63-490F-43CD-9ECF-B94DEB148073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0AADB-A4C5-45EC-A7ED-A0473EA1C2F6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97CD-934E-49E9-B656-2B7060A520B4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A9AD-0B6D-4B1F-99FF-48F9CC458C8C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DEFC-483E-4FD0-8D46-9D8A654B7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4038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IMPROVING </a:t>
            </a:r>
            <a:r>
              <a:rPr lang="en-US" sz="4000" b="1" dirty="0"/>
              <a:t>MEDICAL </a:t>
            </a:r>
            <a:r>
              <a:rPr lang="en-US" sz="4000" b="1" dirty="0" smtClean="0"/>
              <a:t>MARKETS:</a:t>
            </a:r>
            <a:br>
              <a:rPr lang="en-US" sz="4000" b="1" dirty="0" smtClean="0"/>
            </a:br>
            <a:r>
              <a:rPr lang="en-US" sz="4000" b="1" dirty="0" smtClean="0"/>
              <a:t>Kidney Exchange, and the Market for New Doctors</a:t>
            </a:r>
            <a:br>
              <a:rPr lang="en-US" sz="40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Alvin E. Roth</a:t>
            </a:r>
            <a:br>
              <a:rPr lang="en-US" sz="3600" b="1" dirty="0" smtClean="0"/>
            </a:br>
            <a:r>
              <a:rPr lang="en-US" sz="3600" b="1" dirty="0" smtClean="0"/>
              <a:t>Stanford University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72390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Congressional briefing on the role of economic research in health policy: </a:t>
            </a:r>
            <a:endParaRPr lang="en-US" b="1" dirty="0" smtClean="0"/>
          </a:p>
          <a:p>
            <a:endParaRPr lang="en-US" dirty="0" smtClean="0"/>
          </a:p>
          <a:p>
            <a:r>
              <a:rPr lang="en-US" sz="3000" dirty="0" smtClean="0"/>
              <a:t>Friday</a:t>
            </a:r>
            <a:r>
              <a:rPr lang="en-US" sz="3000" dirty="0"/>
              <a:t>, April 12, 2013</a:t>
            </a:r>
            <a:br>
              <a:rPr lang="en-US" sz="3000" dirty="0"/>
            </a:br>
            <a:r>
              <a:rPr lang="en-US" sz="3000" dirty="0"/>
              <a:t>12:00 pm – 1:30 pm</a:t>
            </a:r>
            <a:br>
              <a:rPr lang="en-US" sz="3000" dirty="0"/>
            </a:br>
            <a:r>
              <a:rPr lang="en-US" sz="3000" dirty="0"/>
              <a:t>Rayburn House Office Building Room B-338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Economists and surgeons collaborated to get around the simultaneity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Non-simultaneous chains can be initiated by a non-directed donor…</a:t>
            </a:r>
          </a:p>
          <a:p>
            <a:pPr lvl="1"/>
            <a:r>
              <a:rPr lang="en-US" dirty="0" smtClean="0"/>
              <a:t>and can accomplish many more transplants than could be managed if all the operating rooms had to be available simultaneously and staffed by separate surgical teams.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7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b="77824"/>
          <a:stretch>
            <a:fillRect/>
          </a:stretch>
        </p:blipFill>
        <p:spPr bwMode="auto">
          <a:xfrm>
            <a:off x="693738" y="47625"/>
            <a:ext cx="7856537" cy="233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113" y="2274888"/>
            <a:ext cx="5310187" cy="449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 The First NEAD Chain (Rees, APD)</a:t>
            </a:r>
          </a:p>
        </p:txBody>
      </p:sp>
      <p:sp>
        <p:nvSpPr>
          <p:cNvPr id="52227" name="Line 8"/>
          <p:cNvSpPr>
            <a:spLocks noChangeAspect="1" noChangeShapeType="1"/>
          </p:cNvSpPr>
          <p:nvPr/>
        </p:nvSpPr>
        <p:spPr bwMode="auto">
          <a:xfrm>
            <a:off x="2268538" y="4024313"/>
            <a:ext cx="2984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Line 11"/>
          <p:cNvSpPr>
            <a:spLocks noChangeAspect="1" noChangeShapeType="1"/>
          </p:cNvSpPr>
          <p:nvPr/>
        </p:nvSpPr>
        <p:spPr bwMode="auto">
          <a:xfrm>
            <a:off x="1585913" y="4027488"/>
            <a:ext cx="29845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Line 13"/>
          <p:cNvSpPr>
            <a:spLocks noChangeAspect="1" noChangeShapeType="1"/>
          </p:cNvSpPr>
          <p:nvPr/>
        </p:nvSpPr>
        <p:spPr bwMode="auto">
          <a:xfrm>
            <a:off x="2949575" y="4021138"/>
            <a:ext cx="2984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Line 18"/>
          <p:cNvSpPr>
            <a:spLocks noChangeAspect="1" noChangeShapeType="1"/>
          </p:cNvSpPr>
          <p:nvPr/>
        </p:nvSpPr>
        <p:spPr bwMode="auto">
          <a:xfrm>
            <a:off x="4329113" y="4035425"/>
            <a:ext cx="296862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Line 20"/>
          <p:cNvSpPr>
            <a:spLocks noChangeAspect="1" noChangeShapeType="1"/>
          </p:cNvSpPr>
          <p:nvPr/>
        </p:nvSpPr>
        <p:spPr bwMode="auto">
          <a:xfrm>
            <a:off x="3630613" y="4038600"/>
            <a:ext cx="29845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Line 22"/>
          <p:cNvSpPr>
            <a:spLocks noChangeAspect="1" noChangeShapeType="1"/>
          </p:cNvSpPr>
          <p:nvPr/>
        </p:nvSpPr>
        <p:spPr bwMode="auto">
          <a:xfrm>
            <a:off x="5038725" y="4032250"/>
            <a:ext cx="29845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Line 28"/>
          <p:cNvSpPr>
            <a:spLocks noChangeAspect="1" noChangeShapeType="1"/>
          </p:cNvSpPr>
          <p:nvPr/>
        </p:nvSpPr>
        <p:spPr bwMode="auto">
          <a:xfrm>
            <a:off x="6324600" y="4032250"/>
            <a:ext cx="300038" cy="227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4" name="Line 30"/>
          <p:cNvSpPr>
            <a:spLocks noChangeAspect="1" noChangeShapeType="1"/>
          </p:cNvSpPr>
          <p:nvPr/>
        </p:nvSpPr>
        <p:spPr bwMode="auto">
          <a:xfrm>
            <a:off x="5634038" y="4027488"/>
            <a:ext cx="2984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5" name="Line 31"/>
          <p:cNvSpPr>
            <a:spLocks noChangeAspect="1" noChangeShapeType="1"/>
          </p:cNvSpPr>
          <p:nvPr/>
        </p:nvSpPr>
        <p:spPr bwMode="auto">
          <a:xfrm>
            <a:off x="7029450" y="4021138"/>
            <a:ext cx="2984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6" name="Line 35"/>
          <p:cNvSpPr>
            <a:spLocks noChangeAspect="1" noChangeShapeType="1"/>
          </p:cNvSpPr>
          <p:nvPr/>
        </p:nvSpPr>
        <p:spPr bwMode="auto">
          <a:xfrm>
            <a:off x="7666038" y="4046538"/>
            <a:ext cx="296862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Text Box 80"/>
          <p:cNvSpPr txBox="1">
            <a:spLocks noChangeAspect="1" noChangeArrowheads="1"/>
          </p:cNvSpPr>
          <p:nvPr/>
        </p:nvSpPr>
        <p:spPr bwMode="auto">
          <a:xfrm>
            <a:off x="409575" y="3692525"/>
            <a:ext cx="1841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200">
              <a:latin typeface="Times New Roman" pitchFamily="18" charset="0"/>
              <a:cs typeface="Arial" charset="0"/>
            </a:endParaRPr>
          </a:p>
        </p:txBody>
      </p:sp>
      <p:sp>
        <p:nvSpPr>
          <p:cNvPr id="52238" name="Text Box 92"/>
          <p:cNvSpPr txBox="1">
            <a:spLocks noChangeAspect="1" noChangeArrowheads="1"/>
          </p:cNvSpPr>
          <p:nvPr/>
        </p:nvSpPr>
        <p:spPr bwMode="auto">
          <a:xfrm>
            <a:off x="542925" y="4286250"/>
            <a:ext cx="1841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200">
              <a:latin typeface="Times New Roman" pitchFamily="18" charset="0"/>
              <a:cs typeface="Arial" charset="0"/>
            </a:endParaRPr>
          </a:p>
        </p:txBody>
      </p:sp>
      <p:sp>
        <p:nvSpPr>
          <p:cNvPr id="52239" name="Text Box 105"/>
          <p:cNvSpPr txBox="1">
            <a:spLocks noChangeAspect="1" noChangeArrowheads="1"/>
          </p:cNvSpPr>
          <p:nvPr/>
        </p:nvSpPr>
        <p:spPr bwMode="auto">
          <a:xfrm>
            <a:off x="-379413" y="4776788"/>
            <a:ext cx="1562101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Times New Roman" pitchFamily="18" charset="0"/>
                <a:cs typeface="Arial" charset="0"/>
              </a:rPr>
              <a:t>            Recipient PRA</a:t>
            </a:r>
          </a:p>
        </p:txBody>
      </p:sp>
      <p:sp>
        <p:nvSpPr>
          <p:cNvPr id="52240" name="Text Box 118"/>
          <p:cNvSpPr txBox="1">
            <a:spLocks noChangeAspect="1" noChangeArrowheads="1"/>
          </p:cNvSpPr>
          <p:nvPr/>
        </p:nvSpPr>
        <p:spPr bwMode="auto">
          <a:xfrm>
            <a:off x="444500" y="3282950"/>
            <a:ext cx="1841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200">
              <a:latin typeface="Times New Roman" pitchFamily="18" charset="0"/>
              <a:cs typeface="Arial" charset="0"/>
            </a:endParaRPr>
          </a:p>
        </p:txBody>
      </p:sp>
      <p:sp>
        <p:nvSpPr>
          <p:cNvPr id="52241" name="Text Box 120"/>
          <p:cNvSpPr txBox="1">
            <a:spLocks noChangeArrowheads="1"/>
          </p:cNvSpPr>
          <p:nvPr/>
        </p:nvSpPr>
        <p:spPr bwMode="auto">
          <a:xfrm>
            <a:off x="249238" y="5907088"/>
            <a:ext cx="545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Arial" charset="0"/>
              </a:rPr>
              <a:t>* This recipient required desensitization to Blood Group (AHG Titer of 1/8).</a:t>
            </a:r>
          </a:p>
          <a:p>
            <a:r>
              <a:rPr lang="en-US" sz="1200" baseline="30000">
                <a:latin typeface="Times New Roman" pitchFamily="18" charset="0"/>
                <a:cs typeface="Arial" charset="0"/>
              </a:rPr>
              <a:t>#</a:t>
            </a:r>
            <a:r>
              <a:rPr lang="en-US" sz="1200">
                <a:latin typeface="Times New Roman" pitchFamily="18" charset="0"/>
                <a:cs typeface="Arial" charset="0"/>
              </a:rPr>
              <a:t> This recipient required desensitization to HLA DSA by T and B cell flow cytometry.</a:t>
            </a:r>
          </a:p>
        </p:txBody>
      </p:sp>
      <p:grpSp>
        <p:nvGrpSpPr>
          <p:cNvPr id="2" name="Group 242"/>
          <p:cNvGrpSpPr>
            <a:grpSpLocks/>
          </p:cNvGrpSpPr>
          <p:nvPr/>
        </p:nvGrpSpPr>
        <p:grpSpPr bwMode="auto">
          <a:xfrm>
            <a:off x="1187450" y="3032125"/>
            <a:ext cx="433388" cy="993775"/>
            <a:chOff x="748" y="1910"/>
            <a:chExt cx="273" cy="626"/>
          </a:xfrm>
        </p:grpSpPr>
        <p:sp>
          <p:nvSpPr>
            <p:cNvPr id="52418" name="Text Box 45"/>
            <p:cNvSpPr txBox="1">
              <a:spLocks noChangeAspect="1" noChangeArrowheads="1"/>
            </p:cNvSpPr>
            <p:nvPr/>
          </p:nvSpPr>
          <p:spPr bwMode="auto">
            <a:xfrm>
              <a:off x="748" y="1910"/>
              <a:ext cx="27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MI</a:t>
              </a:r>
            </a:p>
          </p:txBody>
        </p:sp>
        <p:sp>
          <p:nvSpPr>
            <p:cNvPr id="52419" name="Text Box 79"/>
            <p:cNvSpPr txBox="1">
              <a:spLocks noChangeAspect="1" noChangeArrowheads="1"/>
            </p:cNvSpPr>
            <p:nvPr/>
          </p:nvSpPr>
          <p:spPr bwMode="auto">
            <a:xfrm>
              <a:off x="792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O</a:t>
              </a:r>
            </a:p>
          </p:txBody>
        </p:sp>
        <p:grpSp>
          <p:nvGrpSpPr>
            <p:cNvPr id="3" name="Group 134"/>
            <p:cNvGrpSpPr>
              <a:grpSpLocks/>
            </p:cNvGrpSpPr>
            <p:nvPr/>
          </p:nvGrpSpPr>
          <p:grpSpPr bwMode="auto">
            <a:xfrm>
              <a:off x="768" y="2262"/>
              <a:ext cx="233" cy="274"/>
              <a:chOff x="3831" y="3387"/>
              <a:chExt cx="233" cy="274"/>
            </a:xfrm>
          </p:grpSpPr>
          <p:sp>
            <p:nvSpPr>
              <p:cNvPr id="52421" name="Oval 135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422" name="Line 136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33"/>
          <p:cNvGrpSpPr>
            <a:grpSpLocks/>
          </p:cNvGrpSpPr>
          <p:nvPr/>
        </p:nvGrpSpPr>
        <p:grpSpPr bwMode="auto">
          <a:xfrm>
            <a:off x="1768475" y="2540000"/>
            <a:ext cx="590550" cy="2794000"/>
            <a:chOff x="1114" y="1600"/>
            <a:chExt cx="372" cy="1760"/>
          </a:xfrm>
        </p:grpSpPr>
        <p:sp>
          <p:nvSpPr>
            <p:cNvPr id="52403" name="Text Box 37"/>
            <p:cNvSpPr txBox="1">
              <a:spLocks noChangeAspect="1" noChangeArrowheads="1"/>
            </p:cNvSpPr>
            <p:nvPr/>
          </p:nvSpPr>
          <p:spPr bwMode="auto">
            <a:xfrm>
              <a:off x="1157" y="1910"/>
              <a:ext cx="28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AZ</a:t>
              </a:r>
            </a:p>
          </p:txBody>
        </p:sp>
        <p:sp>
          <p:nvSpPr>
            <p:cNvPr id="52404" name="Text Box 48"/>
            <p:cNvSpPr txBox="1">
              <a:spLocks noChangeAspect="1" noChangeArrowheads="1"/>
            </p:cNvSpPr>
            <p:nvPr/>
          </p:nvSpPr>
          <p:spPr bwMode="auto">
            <a:xfrm>
              <a:off x="1135" y="1600"/>
              <a:ext cx="33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July</a:t>
              </a:r>
            </a:p>
          </p:txBody>
        </p:sp>
        <p:sp>
          <p:nvSpPr>
            <p:cNvPr id="52405" name="Text Box 58"/>
            <p:cNvSpPr txBox="1">
              <a:spLocks noChangeAspect="1" noChangeArrowheads="1"/>
            </p:cNvSpPr>
            <p:nvPr/>
          </p:nvSpPr>
          <p:spPr bwMode="auto">
            <a:xfrm>
              <a:off x="1114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2007</a:t>
              </a:r>
            </a:p>
          </p:txBody>
        </p:sp>
        <p:sp>
          <p:nvSpPr>
            <p:cNvPr id="52406" name="Text Box 69"/>
            <p:cNvSpPr txBox="1">
              <a:spLocks noChangeAspect="1" noChangeArrowheads="1"/>
            </p:cNvSpPr>
            <p:nvPr/>
          </p:nvSpPr>
          <p:spPr bwMode="auto">
            <a:xfrm>
              <a:off x="1207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O</a:t>
              </a:r>
            </a:p>
          </p:txBody>
        </p:sp>
        <p:sp>
          <p:nvSpPr>
            <p:cNvPr id="52407" name="Text Box 82"/>
            <p:cNvSpPr txBox="1">
              <a:spLocks noChangeAspect="1" noChangeArrowheads="1"/>
            </p:cNvSpPr>
            <p:nvPr/>
          </p:nvSpPr>
          <p:spPr bwMode="auto">
            <a:xfrm>
              <a:off x="1208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O</a:t>
              </a:r>
            </a:p>
          </p:txBody>
        </p:sp>
        <p:sp>
          <p:nvSpPr>
            <p:cNvPr id="52408" name="Text Box 95"/>
            <p:cNvSpPr txBox="1">
              <a:spLocks noChangeAspect="1" noChangeArrowheads="1"/>
            </p:cNvSpPr>
            <p:nvPr/>
          </p:nvSpPr>
          <p:spPr bwMode="auto">
            <a:xfrm>
              <a:off x="1178" y="2989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62</a:t>
              </a:r>
            </a:p>
          </p:txBody>
        </p:sp>
        <p:sp>
          <p:nvSpPr>
            <p:cNvPr id="52409" name="Text Box 108"/>
            <p:cNvSpPr txBox="1">
              <a:spLocks noChangeAspect="1" noChangeArrowheads="1"/>
            </p:cNvSpPr>
            <p:nvPr/>
          </p:nvSpPr>
          <p:spPr bwMode="auto">
            <a:xfrm>
              <a:off x="1210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grpSp>
          <p:nvGrpSpPr>
            <p:cNvPr id="5" name="Group 137"/>
            <p:cNvGrpSpPr>
              <a:grpSpLocks/>
            </p:cNvGrpSpPr>
            <p:nvPr/>
          </p:nvGrpSpPr>
          <p:grpSpPr bwMode="auto">
            <a:xfrm>
              <a:off x="1186" y="2680"/>
              <a:ext cx="229" cy="311"/>
              <a:chOff x="4274" y="3417"/>
              <a:chExt cx="229" cy="311"/>
            </a:xfrm>
          </p:grpSpPr>
          <p:sp>
            <p:nvSpPr>
              <p:cNvPr id="52415" name="Oval 138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416" name="Line 139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17" name="Line 140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41"/>
            <p:cNvGrpSpPr>
              <a:grpSpLocks/>
            </p:cNvGrpSpPr>
            <p:nvPr/>
          </p:nvGrpSpPr>
          <p:grpSpPr bwMode="auto">
            <a:xfrm>
              <a:off x="1183" y="2272"/>
              <a:ext cx="233" cy="274"/>
              <a:chOff x="3831" y="3387"/>
              <a:chExt cx="233" cy="274"/>
            </a:xfrm>
          </p:grpSpPr>
          <p:sp>
            <p:nvSpPr>
              <p:cNvPr id="52413" name="Oval 142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414" name="Line 143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412" name="Text Box 203"/>
            <p:cNvSpPr txBox="1">
              <a:spLocks noChangeAspect="1" noChangeArrowheads="1"/>
            </p:cNvSpPr>
            <p:nvPr/>
          </p:nvSpPr>
          <p:spPr bwMode="auto">
            <a:xfrm>
              <a:off x="1143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Cauc</a:t>
              </a:r>
            </a:p>
          </p:txBody>
        </p:sp>
      </p:grpSp>
      <p:grpSp>
        <p:nvGrpSpPr>
          <p:cNvPr id="7" name="Group 232"/>
          <p:cNvGrpSpPr>
            <a:grpSpLocks/>
          </p:cNvGrpSpPr>
          <p:nvPr/>
        </p:nvGrpSpPr>
        <p:grpSpPr bwMode="auto">
          <a:xfrm>
            <a:off x="2439988" y="2540000"/>
            <a:ext cx="590550" cy="2794000"/>
            <a:chOff x="1537" y="1600"/>
            <a:chExt cx="372" cy="1760"/>
          </a:xfrm>
        </p:grpSpPr>
        <p:sp>
          <p:nvSpPr>
            <p:cNvPr id="52387" name="Text Box 38"/>
            <p:cNvSpPr txBox="1">
              <a:spLocks noChangeAspect="1" noChangeArrowheads="1"/>
            </p:cNvSpPr>
            <p:nvPr/>
          </p:nvSpPr>
          <p:spPr bwMode="auto">
            <a:xfrm>
              <a:off x="1573" y="1910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OH</a:t>
              </a:r>
            </a:p>
          </p:txBody>
        </p:sp>
        <p:sp>
          <p:nvSpPr>
            <p:cNvPr id="52388" name="Text Box 49"/>
            <p:cNvSpPr txBox="1">
              <a:spLocks noChangeAspect="1" noChangeArrowheads="1"/>
            </p:cNvSpPr>
            <p:nvPr/>
          </p:nvSpPr>
          <p:spPr bwMode="auto">
            <a:xfrm>
              <a:off x="1558" y="1600"/>
              <a:ext cx="33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July</a:t>
              </a:r>
            </a:p>
          </p:txBody>
        </p:sp>
        <p:sp>
          <p:nvSpPr>
            <p:cNvPr id="52389" name="Text Box 59"/>
            <p:cNvSpPr txBox="1">
              <a:spLocks noChangeAspect="1" noChangeArrowheads="1"/>
            </p:cNvSpPr>
            <p:nvPr/>
          </p:nvSpPr>
          <p:spPr bwMode="auto">
            <a:xfrm>
              <a:off x="1537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2007</a:t>
              </a:r>
            </a:p>
          </p:txBody>
        </p:sp>
        <p:sp>
          <p:nvSpPr>
            <p:cNvPr id="52390" name="Text Box 70"/>
            <p:cNvSpPr txBox="1">
              <a:spLocks noChangeAspect="1" noChangeArrowheads="1"/>
            </p:cNvSpPr>
            <p:nvPr/>
          </p:nvSpPr>
          <p:spPr bwMode="auto">
            <a:xfrm>
              <a:off x="1631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391" name="Text Box 83"/>
            <p:cNvSpPr txBox="1">
              <a:spLocks noChangeAspect="1" noChangeArrowheads="1"/>
            </p:cNvSpPr>
            <p:nvPr/>
          </p:nvSpPr>
          <p:spPr bwMode="auto">
            <a:xfrm>
              <a:off x="1631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O</a:t>
              </a:r>
            </a:p>
          </p:txBody>
        </p:sp>
        <p:sp>
          <p:nvSpPr>
            <p:cNvPr id="52392" name="Text Box 96"/>
            <p:cNvSpPr txBox="1">
              <a:spLocks noChangeAspect="1" noChangeArrowheads="1"/>
            </p:cNvSpPr>
            <p:nvPr/>
          </p:nvSpPr>
          <p:spPr bwMode="auto">
            <a:xfrm>
              <a:off x="1633" y="2989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52393" name="Text Box 109"/>
            <p:cNvSpPr txBox="1">
              <a:spLocks noChangeAspect="1" noChangeArrowheads="1"/>
            </p:cNvSpPr>
            <p:nvPr/>
          </p:nvSpPr>
          <p:spPr bwMode="auto">
            <a:xfrm>
              <a:off x="1633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grpSp>
          <p:nvGrpSpPr>
            <p:cNvPr id="8" name="Group 144"/>
            <p:cNvGrpSpPr>
              <a:grpSpLocks/>
            </p:cNvGrpSpPr>
            <p:nvPr/>
          </p:nvGrpSpPr>
          <p:grpSpPr bwMode="auto">
            <a:xfrm>
              <a:off x="1609" y="2677"/>
              <a:ext cx="229" cy="311"/>
              <a:chOff x="4274" y="3417"/>
              <a:chExt cx="229" cy="311"/>
            </a:xfrm>
          </p:grpSpPr>
          <p:sp>
            <p:nvSpPr>
              <p:cNvPr id="52400" name="Oval 145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401" name="Line 146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02" name="Line 147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48"/>
            <p:cNvGrpSpPr>
              <a:grpSpLocks/>
            </p:cNvGrpSpPr>
            <p:nvPr/>
          </p:nvGrpSpPr>
          <p:grpSpPr bwMode="auto">
            <a:xfrm>
              <a:off x="1609" y="2312"/>
              <a:ext cx="229" cy="311"/>
              <a:chOff x="4274" y="3417"/>
              <a:chExt cx="229" cy="311"/>
            </a:xfrm>
          </p:grpSpPr>
          <p:sp>
            <p:nvSpPr>
              <p:cNvPr id="52397" name="Oval 149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98" name="Line 150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99" name="Line 151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96" name="Text Box 204"/>
            <p:cNvSpPr txBox="1">
              <a:spLocks noChangeAspect="1" noChangeArrowheads="1"/>
            </p:cNvSpPr>
            <p:nvPr/>
          </p:nvSpPr>
          <p:spPr bwMode="auto">
            <a:xfrm>
              <a:off x="1566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Cauc</a:t>
              </a:r>
            </a:p>
          </p:txBody>
        </p:sp>
      </p:grpSp>
      <p:grpSp>
        <p:nvGrpSpPr>
          <p:cNvPr id="10" name="Group 231"/>
          <p:cNvGrpSpPr>
            <a:grpSpLocks/>
          </p:cNvGrpSpPr>
          <p:nvPr/>
        </p:nvGrpSpPr>
        <p:grpSpPr bwMode="auto">
          <a:xfrm>
            <a:off x="3128963" y="2540000"/>
            <a:ext cx="590550" cy="2794000"/>
            <a:chOff x="1986" y="1600"/>
            <a:chExt cx="372" cy="1760"/>
          </a:xfrm>
        </p:grpSpPr>
        <p:sp>
          <p:nvSpPr>
            <p:cNvPr id="52371" name="Text Box 39"/>
            <p:cNvSpPr txBox="1">
              <a:spLocks noChangeAspect="1" noChangeArrowheads="1"/>
            </p:cNvSpPr>
            <p:nvPr/>
          </p:nvSpPr>
          <p:spPr bwMode="auto">
            <a:xfrm>
              <a:off x="2022" y="1910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OH</a:t>
              </a:r>
            </a:p>
          </p:txBody>
        </p:sp>
        <p:sp>
          <p:nvSpPr>
            <p:cNvPr id="52372" name="Text Box 50"/>
            <p:cNvSpPr txBox="1">
              <a:spLocks noChangeAspect="1" noChangeArrowheads="1"/>
            </p:cNvSpPr>
            <p:nvPr/>
          </p:nvSpPr>
          <p:spPr bwMode="auto">
            <a:xfrm>
              <a:off x="2003" y="1600"/>
              <a:ext cx="33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Sept</a:t>
              </a:r>
            </a:p>
          </p:txBody>
        </p:sp>
        <p:sp>
          <p:nvSpPr>
            <p:cNvPr id="52373" name="Text Box 60"/>
            <p:cNvSpPr txBox="1">
              <a:spLocks noChangeAspect="1" noChangeArrowheads="1"/>
            </p:cNvSpPr>
            <p:nvPr/>
          </p:nvSpPr>
          <p:spPr bwMode="auto">
            <a:xfrm>
              <a:off x="1986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2007</a:t>
              </a:r>
            </a:p>
          </p:txBody>
        </p:sp>
        <p:sp>
          <p:nvSpPr>
            <p:cNvPr id="52374" name="Text Box 71"/>
            <p:cNvSpPr txBox="1">
              <a:spLocks noChangeAspect="1" noChangeArrowheads="1"/>
            </p:cNvSpPr>
            <p:nvPr/>
          </p:nvSpPr>
          <p:spPr bwMode="auto">
            <a:xfrm>
              <a:off x="2080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375" name="Text Box 84"/>
            <p:cNvSpPr txBox="1">
              <a:spLocks noChangeAspect="1" noChangeArrowheads="1"/>
            </p:cNvSpPr>
            <p:nvPr/>
          </p:nvSpPr>
          <p:spPr bwMode="auto">
            <a:xfrm>
              <a:off x="2080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376" name="Text Box 97"/>
            <p:cNvSpPr txBox="1">
              <a:spLocks noChangeAspect="1" noChangeArrowheads="1"/>
            </p:cNvSpPr>
            <p:nvPr/>
          </p:nvSpPr>
          <p:spPr bwMode="auto">
            <a:xfrm>
              <a:off x="2050" y="2989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23</a:t>
              </a:r>
            </a:p>
          </p:txBody>
        </p:sp>
        <p:sp>
          <p:nvSpPr>
            <p:cNvPr id="52377" name="Text Box 110"/>
            <p:cNvSpPr txBox="1">
              <a:spLocks noChangeAspect="1" noChangeArrowheads="1"/>
            </p:cNvSpPr>
            <p:nvPr/>
          </p:nvSpPr>
          <p:spPr bwMode="auto">
            <a:xfrm>
              <a:off x="2082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grpSp>
          <p:nvGrpSpPr>
            <p:cNvPr id="11" name="Group 152"/>
            <p:cNvGrpSpPr>
              <a:grpSpLocks/>
            </p:cNvGrpSpPr>
            <p:nvPr/>
          </p:nvGrpSpPr>
          <p:grpSpPr bwMode="auto">
            <a:xfrm>
              <a:off x="2057" y="2313"/>
              <a:ext cx="229" cy="311"/>
              <a:chOff x="4274" y="3417"/>
              <a:chExt cx="229" cy="311"/>
            </a:xfrm>
          </p:grpSpPr>
          <p:sp>
            <p:nvSpPr>
              <p:cNvPr id="52384" name="Oval 153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85" name="Line 154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6" name="Line 155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56"/>
            <p:cNvGrpSpPr>
              <a:grpSpLocks/>
            </p:cNvGrpSpPr>
            <p:nvPr/>
          </p:nvGrpSpPr>
          <p:grpSpPr bwMode="auto">
            <a:xfrm>
              <a:off x="2058" y="2687"/>
              <a:ext cx="229" cy="311"/>
              <a:chOff x="4274" y="3417"/>
              <a:chExt cx="229" cy="311"/>
            </a:xfrm>
          </p:grpSpPr>
          <p:sp>
            <p:nvSpPr>
              <p:cNvPr id="52381" name="Oval 157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82" name="Line 158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83" name="Line 159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80" name="Text Box 205"/>
            <p:cNvSpPr txBox="1">
              <a:spLocks noChangeAspect="1" noChangeArrowheads="1"/>
            </p:cNvSpPr>
            <p:nvPr/>
          </p:nvSpPr>
          <p:spPr bwMode="auto">
            <a:xfrm>
              <a:off x="2015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Cauc</a:t>
              </a:r>
            </a:p>
          </p:txBody>
        </p:sp>
      </p:grpSp>
      <p:grpSp>
        <p:nvGrpSpPr>
          <p:cNvPr id="13" name="Group 235"/>
          <p:cNvGrpSpPr>
            <a:grpSpLocks/>
          </p:cNvGrpSpPr>
          <p:nvPr/>
        </p:nvGrpSpPr>
        <p:grpSpPr bwMode="auto">
          <a:xfrm>
            <a:off x="3830638" y="2540000"/>
            <a:ext cx="590550" cy="2794000"/>
            <a:chOff x="2428" y="1600"/>
            <a:chExt cx="372" cy="1760"/>
          </a:xfrm>
        </p:grpSpPr>
        <p:sp>
          <p:nvSpPr>
            <p:cNvPr id="52356" name="Text Box 40"/>
            <p:cNvSpPr txBox="1">
              <a:spLocks noChangeAspect="1" noChangeArrowheads="1"/>
            </p:cNvSpPr>
            <p:nvPr/>
          </p:nvSpPr>
          <p:spPr bwMode="auto">
            <a:xfrm>
              <a:off x="2464" y="1910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OH</a:t>
              </a:r>
            </a:p>
          </p:txBody>
        </p:sp>
        <p:sp>
          <p:nvSpPr>
            <p:cNvPr id="52357" name="Text Box 51"/>
            <p:cNvSpPr txBox="1">
              <a:spLocks noChangeAspect="1" noChangeArrowheads="1"/>
            </p:cNvSpPr>
            <p:nvPr/>
          </p:nvSpPr>
          <p:spPr bwMode="auto">
            <a:xfrm>
              <a:off x="2445" y="1600"/>
              <a:ext cx="33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Sept</a:t>
              </a:r>
            </a:p>
          </p:txBody>
        </p:sp>
        <p:sp>
          <p:nvSpPr>
            <p:cNvPr id="52358" name="Text Box 61"/>
            <p:cNvSpPr txBox="1">
              <a:spLocks noChangeAspect="1" noChangeArrowheads="1"/>
            </p:cNvSpPr>
            <p:nvPr/>
          </p:nvSpPr>
          <p:spPr bwMode="auto">
            <a:xfrm>
              <a:off x="2428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2007</a:t>
              </a:r>
            </a:p>
          </p:txBody>
        </p:sp>
        <p:sp>
          <p:nvSpPr>
            <p:cNvPr id="52359" name="Text Box 72"/>
            <p:cNvSpPr txBox="1">
              <a:spLocks noChangeAspect="1" noChangeArrowheads="1"/>
            </p:cNvSpPr>
            <p:nvPr/>
          </p:nvSpPr>
          <p:spPr bwMode="auto">
            <a:xfrm>
              <a:off x="2524" y="2339"/>
              <a:ext cx="1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52360" name="Text Box 85"/>
            <p:cNvSpPr txBox="1">
              <a:spLocks noChangeAspect="1" noChangeArrowheads="1"/>
            </p:cNvSpPr>
            <p:nvPr/>
          </p:nvSpPr>
          <p:spPr bwMode="auto">
            <a:xfrm>
              <a:off x="2522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361" name="Text Box 98"/>
            <p:cNvSpPr txBox="1">
              <a:spLocks noChangeAspect="1" noChangeArrowheads="1"/>
            </p:cNvSpPr>
            <p:nvPr/>
          </p:nvSpPr>
          <p:spPr bwMode="auto">
            <a:xfrm>
              <a:off x="2524" y="2989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0</a:t>
              </a:r>
            </a:p>
          </p:txBody>
        </p:sp>
        <p:sp>
          <p:nvSpPr>
            <p:cNvPr id="52362" name="Text Box 111"/>
            <p:cNvSpPr txBox="1">
              <a:spLocks noChangeAspect="1" noChangeArrowheads="1"/>
            </p:cNvSpPr>
            <p:nvPr/>
          </p:nvSpPr>
          <p:spPr bwMode="auto">
            <a:xfrm>
              <a:off x="2524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  <p:grpSp>
          <p:nvGrpSpPr>
            <p:cNvPr id="14" name="Group 160"/>
            <p:cNvGrpSpPr>
              <a:grpSpLocks/>
            </p:cNvGrpSpPr>
            <p:nvPr/>
          </p:nvGrpSpPr>
          <p:grpSpPr bwMode="auto">
            <a:xfrm>
              <a:off x="2498" y="2651"/>
              <a:ext cx="233" cy="274"/>
              <a:chOff x="3831" y="3387"/>
              <a:chExt cx="233" cy="274"/>
            </a:xfrm>
          </p:grpSpPr>
          <p:sp>
            <p:nvSpPr>
              <p:cNvPr id="52369" name="Oval 161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70" name="Line 162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63"/>
            <p:cNvGrpSpPr>
              <a:grpSpLocks/>
            </p:cNvGrpSpPr>
            <p:nvPr/>
          </p:nvGrpSpPr>
          <p:grpSpPr bwMode="auto">
            <a:xfrm>
              <a:off x="2499" y="2303"/>
              <a:ext cx="229" cy="311"/>
              <a:chOff x="4274" y="3417"/>
              <a:chExt cx="229" cy="311"/>
            </a:xfrm>
          </p:grpSpPr>
          <p:sp>
            <p:nvSpPr>
              <p:cNvPr id="52366" name="Oval 164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67" name="Line 165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68" name="Line 166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65" name="Text Box 206"/>
            <p:cNvSpPr txBox="1">
              <a:spLocks noChangeAspect="1" noChangeArrowheads="1"/>
            </p:cNvSpPr>
            <p:nvPr/>
          </p:nvSpPr>
          <p:spPr bwMode="auto">
            <a:xfrm>
              <a:off x="2457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Cauc</a:t>
              </a:r>
            </a:p>
          </p:txBody>
        </p:sp>
      </p:grpSp>
      <p:grpSp>
        <p:nvGrpSpPr>
          <p:cNvPr id="16" name="Group 234"/>
          <p:cNvGrpSpPr>
            <a:grpSpLocks/>
          </p:cNvGrpSpPr>
          <p:nvPr/>
        </p:nvGrpSpPr>
        <p:grpSpPr bwMode="auto">
          <a:xfrm>
            <a:off x="4505325" y="2540000"/>
            <a:ext cx="590550" cy="2794000"/>
            <a:chOff x="2883" y="1600"/>
            <a:chExt cx="372" cy="1760"/>
          </a:xfrm>
        </p:grpSpPr>
        <p:sp>
          <p:nvSpPr>
            <p:cNvPr id="52341" name="Text Box 41"/>
            <p:cNvSpPr txBox="1">
              <a:spLocks noChangeAspect="1" noChangeArrowheads="1"/>
            </p:cNvSpPr>
            <p:nvPr/>
          </p:nvSpPr>
          <p:spPr bwMode="auto">
            <a:xfrm>
              <a:off x="2908" y="1910"/>
              <a:ext cx="32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MD</a:t>
              </a:r>
            </a:p>
          </p:txBody>
        </p:sp>
        <p:sp>
          <p:nvSpPr>
            <p:cNvPr id="52342" name="Text Box 52"/>
            <p:cNvSpPr txBox="1">
              <a:spLocks noChangeAspect="1" noChangeArrowheads="1"/>
            </p:cNvSpPr>
            <p:nvPr/>
          </p:nvSpPr>
          <p:spPr bwMode="auto">
            <a:xfrm>
              <a:off x="2912" y="1600"/>
              <a:ext cx="31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Feb</a:t>
              </a:r>
            </a:p>
          </p:txBody>
        </p:sp>
        <p:sp>
          <p:nvSpPr>
            <p:cNvPr id="52343" name="Text Box 62"/>
            <p:cNvSpPr txBox="1">
              <a:spLocks noChangeAspect="1" noChangeArrowheads="1"/>
            </p:cNvSpPr>
            <p:nvPr/>
          </p:nvSpPr>
          <p:spPr bwMode="auto">
            <a:xfrm>
              <a:off x="2883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2008</a:t>
              </a:r>
            </a:p>
          </p:txBody>
        </p:sp>
        <p:sp>
          <p:nvSpPr>
            <p:cNvPr id="52344" name="Text Box 73"/>
            <p:cNvSpPr txBox="1">
              <a:spLocks noChangeAspect="1" noChangeArrowheads="1"/>
            </p:cNvSpPr>
            <p:nvPr/>
          </p:nvSpPr>
          <p:spPr bwMode="auto">
            <a:xfrm>
              <a:off x="2977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345" name="Text Box 86"/>
            <p:cNvSpPr txBox="1">
              <a:spLocks noChangeAspect="1" noChangeArrowheads="1"/>
            </p:cNvSpPr>
            <p:nvPr/>
          </p:nvSpPr>
          <p:spPr bwMode="auto">
            <a:xfrm>
              <a:off x="2980" y="2713"/>
              <a:ext cx="1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52346" name="Text Box 99"/>
            <p:cNvSpPr txBox="1">
              <a:spLocks noChangeAspect="1" noChangeArrowheads="1"/>
            </p:cNvSpPr>
            <p:nvPr/>
          </p:nvSpPr>
          <p:spPr bwMode="auto">
            <a:xfrm>
              <a:off x="2916" y="2989"/>
              <a:ext cx="30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100</a:t>
              </a:r>
            </a:p>
          </p:txBody>
        </p:sp>
        <p:sp>
          <p:nvSpPr>
            <p:cNvPr id="52347" name="Text Box 112"/>
            <p:cNvSpPr txBox="1">
              <a:spLocks noChangeAspect="1" noChangeArrowheads="1"/>
            </p:cNvSpPr>
            <p:nvPr/>
          </p:nvSpPr>
          <p:spPr bwMode="auto">
            <a:xfrm>
              <a:off x="2979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5</a:t>
              </a:r>
            </a:p>
          </p:txBody>
        </p:sp>
        <p:grpSp>
          <p:nvGrpSpPr>
            <p:cNvPr id="17" name="Group 167"/>
            <p:cNvGrpSpPr>
              <a:grpSpLocks/>
            </p:cNvGrpSpPr>
            <p:nvPr/>
          </p:nvGrpSpPr>
          <p:grpSpPr bwMode="auto">
            <a:xfrm>
              <a:off x="2955" y="2314"/>
              <a:ext cx="229" cy="311"/>
              <a:chOff x="4274" y="3417"/>
              <a:chExt cx="229" cy="311"/>
            </a:xfrm>
          </p:grpSpPr>
          <p:sp>
            <p:nvSpPr>
              <p:cNvPr id="52353" name="Oval 168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54" name="Line 169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55" name="Line 170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1"/>
            <p:cNvGrpSpPr>
              <a:grpSpLocks/>
            </p:cNvGrpSpPr>
            <p:nvPr/>
          </p:nvGrpSpPr>
          <p:grpSpPr bwMode="auto">
            <a:xfrm>
              <a:off x="2953" y="2646"/>
              <a:ext cx="233" cy="274"/>
              <a:chOff x="3831" y="3387"/>
              <a:chExt cx="233" cy="274"/>
            </a:xfrm>
          </p:grpSpPr>
          <p:sp>
            <p:nvSpPr>
              <p:cNvPr id="52351" name="Oval 172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52" name="Line 173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50" name="Text Box 207"/>
            <p:cNvSpPr txBox="1">
              <a:spLocks noChangeAspect="1" noChangeArrowheads="1"/>
            </p:cNvSpPr>
            <p:nvPr/>
          </p:nvSpPr>
          <p:spPr bwMode="auto">
            <a:xfrm>
              <a:off x="2913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Cauc</a:t>
              </a:r>
            </a:p>
          </p:txBody>
        </p:sp>
      </p:grpSp>
      <p:grpSp>
        <p:nvGrpSpPr>
          <p:cNvPr id="19" name="Group 237"/>
          <p:cNvGrpSpPr>
            <a:grpSpLocks/>
          </p:cNvGrpSpPr>
          <p:nvPr/>
        </p:nvGrpSpPr>
        <p:grpSpPr bwMode="auto">
          <a:xfrm>
            <a:off x="5846763" y="2540000"/>
            <a:ext cx="590550" cy="2794000"/>
            <a:chOff x="3748" y="1600"/>
            <a:chExt cx="372" cy="1760"/>
          </a:xfrm>
        </p:grpSpPr>
        <p:sp>
          <p:nvSpPr>
            <p:cNvPr id="52326" name="Text Box 43"/>
            <p:cNvSpPr txBox="1">
              <a:spLocks noChangeAspect="1" noChangeArrowheads="1"/>
            </p:cNvSpPr>
            <p:nvPr/>
          </p:nvSpPr>
          <p:spPr bwMode="auto">
            <a:xfrm>
              <a:off x="3773" y="1910"/>
              <a:ext cx="32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MD</a:t>
              </a:r>
            </a:p>
          </p:txBody>
        </p:sp>
        <p:sp>
          <p:nvSpPr>
            <p:cNvPr id="52327" name="Text Box 54"/>
            <p:cNvSpPr txBox="1">
              <a:spLocks noChangeAspect="1" noChangeArrowheads="1"/>
            </p:cNvSpPr>
            <p:nvPr/>
          </p:nvSpPr>
          <p:spPr bwMode="auto">
            <a:xfrm>
              <a:off x="3776" y="1600"/>
              <a:ext cx="31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Feb</a:t>
              </a:r>
            </a:p>
          </p:txBody>
        </p:sp>
        <p:sp>
          <p:nvSpPr>
            <p:cNvPr id="52328" name="Text Box 64"/>
            <p:cNvSpPr txBox="1">
              <a:spLocks noChangeAspect="1" noChangeArrowheads="1"/>
            </p:cNvSpPr>
            <p:nvPr/>
          </p:nvSpPr>
          <p:spPr bwMode="auto">
            <a:xfrm>
              <a:off x="3748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2008</a:t>
              </a:r>
            </a:p>
          </p:txBody>
        </p:sp>
        <p:sp>
          <p:nvSpPr>
            <p:cNvPr id="52329" name="Text Box 75"/>
            <p:cNvSpPr txBox="1">
              <a:spLocks noChangeAspect="1" noChangeArrowheads="1"/>
            </p:cNvSpPr>
            <p:nvPr/>
          </p:nvSpPr>
          <p:spPr bwMode="auto">
            <a:xfrm>
              <a:off x="3842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330" name="Text Box 88"/>
            <p:cNvSpPr txBox="1">
              <a:spLocks noChangeAspect="1" noChangeArrowheads="1"/>
            </p:cNvSpPr>
            <p:nvPr/>
          </p:nvSpPr>
          <p:spPr bwMode="auto">
            <a:xfrm>
              <a:off x="3842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331" name="Text Box 101"/>
            <p:cNvSpPr txBox="1">
              <a:spLocks noChangeAspect="1" noChangeArrowheads="1"/>
            </p:cNvSpPr>
            <p:nvPr/>
          </p:nvSpPr>
          <p:spPr bwMode="auto">
            <a:xfrm>
              <a:off x="3812" y="2989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64</a:t>
              </a:r>
            </a:p>
          </p:txBody>
        </p:sp>
        <p:sp>
          <p:nvSpPr>
            <p:cNvPr id="52332" name="Text Box 114"/>
            <p:cNvSpPr txBox="1">
              <a:spLocks noChangeAspect="1" noChangeArrowheads="1"/>
            </p:cNvSpPr>
            <p:nvPr/>
          </p:nvSpPr>
          <p:spPr bwMode="auto">
            <a:xfrm>
              <a:off x="3844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7</a:t>
              </a:r>
            </a:p>
          </p:txBody>
        </p:sp>
        <p:grpSp>
          <p:nvGrpSpPr>
            <p:cNvPr id="20" name="Group 132"/>
            <p:cNvGrpSpPr>
              <a:grpSpLocks/>
            </p:cNvGrpSpPr>
            <p:nvPr/>
          </p:nvGrpSpPr>
          <p:grpSpPr bwMode="auto">
            <a:xfrm>
              <a:off x="3818" y="2283"/>
              <a:ext cx="233" cy="274"/>
              <a:chOff x="3831" y="3387"/>
              <a:chExt cx="233" cy="274"/>
            </a:xfrm>
          </p:grpSpPr>
          <p:sp>
            <p:nvSpPr>
              <p:cNvPr id="52339" name="Oval 127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40" name="Line 128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33"/>
            <p:cNvGrpSpPr>
              <a:grpSpLocks/>
            </p:cNvGrpSpPr>
            <p:nvPr/>
          </p:nvGrpSpPr>
          <p:grpSpPr bwMode="auto">
            <a:xfrm>
              <a:off x="3820" y="2681"/>
              <a:ext cx="229" cy="311"/>
              <a:chOff x="4274" y="3417"/>
              <a:chExt cx="229" cy="311"/>
            </a:xfrm>
          </p:grpSpPr>
          <p:sp>
            <p:nvSpPr>
              <p:cNvPr id="52336" name="Oval 129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37" name="Line 130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8" name="Line 131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35" name="Text Box 209"/>
            <p:cNvSpPr txBox="1">
              <a:spLocks noChangeAspect="1" noChangeArrowheads="1"/>
            </p:cNvSpPr>
            <p:nvPr/>
          </p:nvSpPr>
          <p:spPr bwMode="auto">
            <a:xfrm>
              <a:off x="3777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Cauc</a:t>
              </a:r>
            </a:p>
          </p:txBody>
        </p:sp>
      </p:grpSp>
      <p:grpSp>
        <p:nvGrpSpPr>
          <p:cNvPr id="22" name="Group 238"/>
          <p:cNvGrpSpPr>
            <a:grpSpLocks/>
          </p:cNvGrpSpPr>
          <p:nvPr/>
        </p:nvGrpSpPr>
        <p:grpSpPr bwMode="auto">
          <a:xfrm>
            <a:off x="6480175" y="2540000"/>
            <a:ext cx="590550" cy="2794000"/>
            <a:chOff x="4227" y="1600"/>
            <a:chExt cx="372" cy="1760"/>
          </a:xfrm>
        </p:grpSpPr>
        <p:sp>
          <p:nvSpPr>
            <p:cNvPr id="52312" name="Text Box 44"/>
            <p:cNvSpPr txBox="1">
              <a:spLocks noChangeAspect="1" noChangeArrowheads="1"/>
            </p:cNvSpPr>
            <p:nvPr/>
          </p:nvSpPr>
          <p:spPr bwMode="auto">
            <a:xfrm>
              <a:off x="4266" y="1910"/>
              <a:ext cx="29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NC</a:t>
              </a:r>
            </a:p>
          </p:txBody>
        </p:sp>
        <p:sp>
          <p:nvSpPr>
            <p:cNvPr id="52313" name="Text Box 55"/>
            <p:cNvSpPr txBox="1">
              <a:spLocks noChangeAspect="1" noChangeArrowheads="1"/>
            </p:cNvSpPr>
            <p:nvPr/>
          </p:nvSpPr>
          <p:spPr bwMode="auto">
            <a:xfrm>
              <a:off x="4255" y="1600"/>
              <a:ext cx="31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Feb</a:t>
              </a:r>
            </a:p>
          </p:txBody>
        </p:sp>
        <p:sp>
          <p:nvSpPr>
            <p:cNvPr id="52314" name="Text Box 65"/>
            <p:cNvSpPr txBox="1">
              <a:spLocks noChangeAspect="1" noChangeArrowheads="1"/>
            </p:cNvSpPr>
            <p:nvPr/>
          </p:nvSpPr>
          <p:spPr bwMode="auto">
            <a:xfrm>
              <a:off x="4227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2008</a:t>
              </a:r>
            </a:p>
          </p:txBody>
        </p:sp>
        <p:sp>
          <p:nvSpPr>
            <p:cNvPr id="52315" name="Text Box 76"/>
            <p:cNvSpPr txBox="1">
              <a:spLocks noChangeAspect="1" noChangeArrowheads="1"/>
            </p:cNvSpPr>
            <p:nvPr/>
          </p:nvSpPr>
          <p:spPr bwMode="auto">
            <a:xfrm>
              <a:off x="4289" y="2359"/>
              <a:ext cx="24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AB</a:t>
              </a:r>
            </a:p>
          </p:txBody>
        </p:sp>
        <p:sp>
          <p:nvSpPr>
            <p:cNvPr id="52316" name="Text Box 89"/>
            <p:cNvSpPr txBox="1">
              <a:spLocks noChangeAspect="1" noChangeArrowheads="1"/>
            </p:cNvSpPr>
            <p:nvPr/>
          </p:nvSpPr>
          <p:spPr bwMode="auto">
            <a:xfrm>
              <a:off x="4321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317" name="Text Box 102"/>
            <p:cNvSpPr txBox="1">
              <a:spLocks noChangeAspect="1" noChangeArrowheads="1"/>
            </p:cNvSpPr>
            <p:nvPr/>
          </p:nvSpPr>
          <p:spPr bwMode="auto">
            <a:xfrm>
              <a:off x="4323" y="2989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52318" name="Text Box 115"/>
            <p:cNvSpPr txBox="1">
              <a:spLocks noChangeAspect="1" noChangeArrowheads="1"/>
            </p:cNvSpPr>
            <p:nvPr/>
          </p:nvSpPr>
          <p:spPr bwMode="auto">
            <a:xfrm>
              <a:off x="4323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8</a:t>
              </a:r>
            </a:p>
          </p:txBody>
        </p:sp>
        <p:grpSp>
          <p:nvGrpSpPr>
            <p:cNvPr id="23" name="Group 195"/>
            <p:cNvGrpSpPr>
              <a:grpSpLocks/>
            </p:cNvGrpSpPr>
            <p:nvPr/>
          </p:nvGrpSpPr>
          <p:grpSpPr bwMode="auto">
            <a:xfrm>
              <a:off x="4297" y="2298"/>
              <a:ext cx="233" cy="274"/>
              <a:chOff x="3831" y="3387"/>
              <a:chExt cx="233" cy="274"/>
            </a:xfrm>
          </p:grpSpPr>
          <p:sp>
            <p:nvSpPr>
              <p:cNvPr id="52324" name="Oval 196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25" name="Line 197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198"/>
            <p:cNvGrpSpPr>
              <a:grpSpLocks/>
            </p:cNvGrpSpPr>
            <p:nvPr/>
          </p:nvGrpSpPr>
          <p:grpSpPr bwMode="auto">
            <a:xfrm>
              <a:off x="4297" y="2666"/>
              <a:ext cx="233" cy="274"/>
              <a:chOff x="3831" y="3387"/>
              <a:chExt cx="233" cy="274"/>
            </a:xfrm>
          </p:grpSpPr>
          <p:sp>
            <p:nvSpPr>
              <p:cNvPr id="52322" name="Oval 199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23" name="Line 200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21" name="Text Box 210"/>
            <p:cNvSpPr txBox="1">
              <a:spLocks noChangeAspect="1" noChangeArrowheads="1"/>
            </p:cNvSpPr>
            <p:nvPr/>
          </p:nvSpPr>
          <p:spPr bwMode="auto">
            <a:xfrm>
              <a:off x="4256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Cauc</a:t>
              </a:r>
            </a:p>
          </p:txBody>
        </p:sp>
      </p:grpSp>
      <p:grpSp>
        <p:nvGrpSpPr>
          <p:cNvPr id="25" name="Group 241"/>
          <p:cNvGrpSpPr>
            <a:grpSpLocks/>
          </p:cNvGrpSpPr>
          <p:nvPr/>
        </p:nvGrpSpPr>
        <p:grpSpPr bwMode="auto">
          <a:xfrm>
            <a:off x="7791450" y="2540000"/>
            <a:ext cx="727075" cy="2794000"/>
            <a:chOff x="5053" y="1600"/>
            <a:chExt cx="458" cy="1760"/>
          </a:xfrm>
        </p:grpSpPr>
        <p:sp>
          <p:nvSpPr>
            <p:cNvPr id="52296" name="Text Box 47"/>
            <p:cNvSpPr txBox="1">
              <a:spLocks noChangeAspect="1" noChangeArrowheads="1"/>
            </p:cNvSpPr>
            <p:nvPr/>
          </p:nvSpPr>
          <p:spPr bwMode="auto">
            <a:xfrm>
              <a:off x="5132" y="1910"/>
              <a:ext cx="30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OH</a:t>
              </a:r>
            </a:p>
          </p:txBody>
        </p:sp>
        <p:sp>
          <p:nvSpPr>
            <p:cNvPr id="52297" name="Text Box 57"/>
            <p:cNvSpPr txBox="1">
              <a:spLocks noChangeAspect="1" noChangeArrowheads="1"/>
            </p:cNvSpPr>
            <p:nvPr/>
          </p:nvSpPr>
          <p:spPr bwMode="auto">
            <a:xfrm>
              <a:off x="5053" y="1600"/>
              <a:ext cx="45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March</a:t>
              </a:r>
            </a:p>
          </p:txBody>
        </p:sp>
        <p:sp>
          <p:nvSpPr>
            <p:cNvPr id="52298" name="Text Box 67"/>
            <p:cNvSpPr txBox="1">
              <a:spLocks noChangeAspect="1" noChangeArrowheads="1"/>
            </p:cNvSpPr>
            <p:nvPr/>
          </p:nvSpPr>
          <p:spPr bwMode="auto">
            <a:xfrm>
              <a:off x="5096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2008</a:t>
              </a:r>
            </a:p>
          </p:txBody>
        </p:sp>
        <p:sp>
          <p:nvSpPr>
            <p:cNvPr id="52299" name="Text Box 78"/>
            <p:cNvSpPr txBox="1">
              <a:spLocks noChangeAspect="1" noChangeArrowheads="1"/>
            </p:cNvSpPr>
            <p:nvPr/>
          </p:nvSpPr>
          <p:spPr bwMode="auto">
            <a:xfrm>
              <a:off x="5158" y="2339"/>
              <a:ext cx="24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AB</a:t>
              </a:r>
            </a:p>
          </p:txBody>
        </p:sp>
        <p:sp>
          <p:nvSpPr>
            <p:cNvPr id="52300" name="Text Box 91"/>
            <p:cNvSpPr txBox="1">
              <a:spLocks noChangeAspect="1" noChangeArrowheads="1"/>
            </p:cNvSpPr>
            <p:nvPr/>
          </p:nvSpPr>
          <p:spPr bwMode="auto">
            <a:xfrm>
              <a:off x="5190" y="271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301" name="Text Box 104"/>
            <p:cNvSpPr txBox="1">
              <a:spLocks noChangeAspect="1" noChangeArrowheads="1"/>
            </p:cNvSpPr>
            <p:nvPr/>
          </p:nvSpPr>
          <p:spPr bwMode="auto">
            <a:xfrm>
              <a:off x="5160" y="2989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46</a:t>
              </a:r>
            </a:p>
          </p:txBody>
        </p:sp>
        <p:sp>
          <p:nvSpPr>
            <p:cNvPr id="52302" name="Text Box 117"/>
            <p:cNvSpPr txBox="1">
              <a:spLocks noChangeAspect="1" noChangeArrowheads="1"/>
            </p:cNvSpPr>
            <p:nvPr/>
          </p:nvSpPr>
          <p:spPr bwMode="auto">
            <a:xfrm>
              <a:off x="5160" y="2048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10</a:t>
              </a:r>
            </a:p>
          </p:txBody>
        </p:sp>
        <p:grpSp>
          <p:nvGrpSpPr>
            <p:cNvPr id="26" name="Group 187"/>
            <p:cNvGrpSpPr>
              <a:grpSpLocks/>
            </p:cNvGrpSpPr>
            <p:nvPr/>
          </p:nvGrpSpPr>
          <p:grpSpPr bwMode="auto">
            <a:xfrm>
              <a:off x="5168" y="2312"/>
              <a:ext cx="229" cy="311"/>
              <a:chOff x="4274" y="3417"/>
              <a:chExt cx="229" cy="311"/>
            </a:xfrm>
          </p:grpSpPr>
          <p:sp>
            <p:nvSpPr>
              <p:cNvPr id="52309" name="Oval 188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10" name="Line 189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1" name="Line 190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191"/>
            <p:cNvGrpSpPr>
              <a:grpSpLocks/>
            </p:cNvGrpSpPr>
            <p:nvPr/>
          </p:nvGrpSpPr>
          <p:grpSpPr bwMode="auto">
            <a:xfrm>
              <a:off x="5168" y="2696"/>
              <a:ext cx="229" cy="311"/>
              <a:chOff x="4274" y="3417"/>
              <a:chExt cx="229" cy="311"/>
            </a:xfrm>
          </p:grpSpPr>
          <p:sp>
            <p:nvSpPr>
              <p:cNvPr id="52306" name="Oval 192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307" name="Line 193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08" name="Line 194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305" name="Text Box 212"/>
            <p:cNvSpPr txBox="1">
              <a:spLocks noChangeAspect="1" noChangeArrowheads="1"/>
            </p:cNvSpPr>
            <p:nvPr/>
          </p:nvSpPr>
          <p:spPr bwMode="auto">
            <a:xfrm>
              <a:off x="5155" y="3187"/>
              <a:ext cx="25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AA</a:t>
              </a:r>
            </a:p>
          </p:txBody>
        </p:sp>
      </p:grpSp>
      <p:sp>
        <p:nvSpPr>
          <p:cNvPr id="52251" name="Text Box 213"/>
          <p:cNvSpPr txBox="1">
            <a:spLocks noChangeAspect="1" noChangeArrowheads="1"/>
          </p:cNvSpPr>
          <p:nvPr/>
        </p:nvSpPr>
        <p:spPr bwMode="auto">
          <a:xfrm>
            <a:off x="-500063" y="5040313"/>
            <a:ext cx="1828801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Times New Roman" pitchFamily="18" charset="0"/>
                <a:cs typeface="Arial" charset="0"/>
              </a:rPr>
              <a:t>            Recipient Ethnicity</a:t>
            </a:r>
          </a:p>
        </p:txBody>
      </p:sp>
      <p:grpSp>
        <p:nvGrpSpPr>
          <p:cNvPr id="28" name="Group 236"/>
          <p:cNvGrpSpPr>
            <a:grpSpLocks/>
          </p:cNvGrpSpPr>
          <p:nvPr/>
        </p:nvGrpSpPr>
        <p:grpSpPr bwMode="auto">
          <a:xfrm>
            <a:off x="5183188" y="2540000"/>
            <a:ext cx="590550" cy="2794000"/>
            <a:chOff x="3330" y="1600"/>
            <a:chExt cx="372" cy="1760"/>
          </a:xfrm>
        </p:grpSpPr>
        <p:sp>
          <p:nvSpPr>
            <p:cNvPr id="52281" name="Text Box 42"/>
            <p:cNvSpPr txBox="1">
              <a:spLocks noChangeAspect="1" noChangeArrowheads="1"/>
            </p:cNvSpPr>
            <p:nvPr/>
          </p:nvSpPr>
          <p:spPr bwMode="auto">
            <a:xfrm>
              <a:off x="3355" y="1910"/>
              <a:ext cx="32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MD</a:t>
              </a:r>
            </a:p>
          </p:txBody>
        </p:sp>
        <p:sp>
          <p:nvSpPr>
            <p:cNvPr id="52282" name="Text Box 53"/>
            <p:cNvSpPr txBox="1">
              <a:spLocks noChangeAspect="1" noChangeArrowheads="1"/>
            </p:cNvSpPr>
            <p:nvPr/>
          </p:nvSpPr>
          <p:spPr bwMode="auto">
            <a:xfrm>
              <a:off x="3358" y="1600"/>
              <a:ext cx="31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Feb</a:t>
              </a:r>
            </a:p>
          </p:txBody>
        </p:sp>
        <p:sp>
          <p:nvSpPr>
            <p:cNvPr id="52283" name="Text Box 63"/>
            <p:cNvSpPr txBox="1">
              <a:spLocks noChangeAspect="1" noChangeArrowheads="1"/>
            </p:cNvSpPr>
            <p:nvPr/>
          </p:nvSpPr>
          <p:spPr bwMode="auto">
            <a:xfrm>
              <a:off x="3330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2008</a:t>
              </a:r>
            </a:p>
          </p:txBody>
        </p:sp>
        <p:sp>
          <p:nvSpPr>
            <p:cNvPr id="52284" name="Text Box 74"/>
            <p:cNvSpPr txBox="1">
              <a:spLocks noChangeAspect="1" noChangeArrowheads="1"/>
            </p:cNvSpPr>
            <p:nvPr/>
          </p:nvSpPr>
          <p:spPr bwMode="auto">
            <a:xfrm>
              <a:off x="3423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285" name="Text Box 87"/>
            <p:cNvSpPr txBox="1">
              <a:spLocks noChangeAspect="1" noChangeArrowheads="1"/>
            </p:cNvSpPr>
            <p:nvPr/>
          </p:nvSpPr>
          <p:spPr bwMode="auto">
            <a:xfrm>
              <a:off x="3424" y="2728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286" name="Text Box 100"/>
            <p:cNvSpPr txBox="1">
              <a:spLocks noChangeAspect="1" noChangeArrowheads="1"/>
            </p:cNvSpPr>
            <p:nvPr/>
          </p:nvSpPr>
          <p:spPr bwMode="auto">
            <a:xfrm>
              <a:off x="3394" y="2989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78</a:t>
              </a:r>
            </a:p>
          </p:txBody>
        </p:sp>
        <p:sp>
          <p:nvSpPr>
            <p:cNvPr id="52287" name="Text Box 113"/>
            <p:cNvSpPr txBox="1">
              <a:spLocks noChangeAspect="1" noChangeArrowheads="1"/>
            </p:cNvSpPr>
            <p:nvPr/>
          </p:nvSpPr>
          <p:spPr bwMode="auto">
            <a:xfrm>
              <a:off x="3426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6</a:t>
              </a:r>
            </a:p>
          </p:txBody>
        </p:sp>
        <p:grpSp>
          <p:nvGrpSpPr>
            <p:cNvPr id="29" name="Group 177"/>
            <p:cNvGrpSpPr>
              <a:grpSpLocks/>
            </p:cNvGrpSpPr>
            <p:nvPr/>
          </p:nvGrpSpPr>
          <p:grpSpPr bwMode="auto">
            <a:xfrm>
              <a:off x="3399" y="2277"/>
              <a:ext cx="233" cy="274"/>
              <a:chOff x="3831" y="3387"/>
              <a:chExt cx="233" cy="274"/>
            </a:xfrm>
          </p:grpSpPr>
          <p:sp>
            <p:nvSpPr>
              <p:cNvPr id="52294" name="Oval 178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295" name="Line 179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80"/>
            <p:cNvGrpSpPr>
              <a:grpSpLocks/>
            </p:cNvGrpSpPr>
            <p:nvPr/>
          </p:nvGrpSpPr>
          <p:grpSpPr bwMode="auto">
            <a:xfrm>
              <a:off x="3401" y="2701"/>
              <a:ext cx="229" cy="311"/>
              <a:chOff x="4274" y="3417"/>
              <a:chExt cx="229" cy="311"/>
            </a:xfrm>
          </p:grpSpPr>
          <p:sp>
            <p:nvSpPr>
              <p:cNvPr id="52291" name="Oval 181"/>
              <p:cNvSpPr>
                <a:spLocks noChangeAspect="1" noChangeArrowheads="1"/>
              </p:cNvSpPr>
              <p:nvPr/>
            </p:nvSpPr>
            <p:spPr bwMode="auto">
              <a:xfrm>
                <a:off x="4274" y="3417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292" name="Line 182"/>
              <p:cNvSpPr>
                <a:spLocks noChangeShapeType="1"/>
              </p:cNvSpPr>
              <p:nvPr/>
            </p:nvSpPr>
            <p:spPr bwMode="auto">
              <a:xfrm>
                <a:off x="4395" y="3659"/>
                <a:ext cx="0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3" name="Line 183"/>
              <p:cNvSpPr>
                <a:spLocks noChangeShapeType="1"/>
              </p:cNvSpPr>
              <p:nvPr/>
            </p:nvSpPr>
            <p:spPr bwMode="auto">
              <a:xfrm>
                <a:off x="4373" y="3691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90" name="Text Box 208"/>
            <p:cNvSpPr txBox="1">
              <a:spLocks noChangeAspect="1" noChangeArrowheads="1"/>
            </p:cNvSpPr>
            <p:nvPr/>
          </p:nvSpPr>
          <p:spPr bwMode="auto">
            <a:xfrm>
              <a:off x="3367" y="3187"/>
              <a:ext cx="29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Hisp</a:t>
              </a:r>
            </a:p>
          </p:txBody>
        </p:sp>
      </p:grpSp>
      <p:sp>
        <p:nvSpPr>
          <p:cNvPr id="52253" name="Text Box 214"/>
          <p:cNvSpPr txBox="1">
            <a:spLocks noChangeArrowheads="1"/>
          </p:cNvSpPr>
          <p:nvPr/>
        </p:nvSpPr>
        <p:spPr bwMode="auto">
          <a:xfrm>
            <a:off x="5592763" y="42164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cs typeface="Arial" charset="0"/>
              </a:rPr>
              <a:t>#</a:t>
            </a:r>
          </a:p>
        </p:txBody>
      </p:sp>
      <p:sp>
        <p:nvSpPr>
          <p:cNvPr id="52254" name="Text Box 119"/>
          <p:cNvSpPr txBox="1">
            <a:spLocks noChangeArrowheads="1"/>
          </p:cNvSpPr>
          <p:nvPr/>
        </p:nvSpPr>
        <p:spPr bwMode="auto">
          <a:xfrm>
            <a:off x="7583488" y="42433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Arial" charset="0"/>
              </a:rPr>
              <a:t>*</a:t>
            </a:r>
          </a:p>
        </p:txBody>
      </p:sp>
      <p:grpSp>
        <p:nvGrpSpPr>
          <p:cNvPr id="31" name="Group 243"/>
          <p:cNvGrpSpPr>
            <a:grpSpLocks/>
          </p:cNvGrpSpPr>
          <p:nvPr/>
        </p:nvGrpSpPr>
        <p:grpSpPr bwMode="auto">
          <a:xfrm>
            <a:off x="7094538" y="2540000"/>
            <a:ext cx="727075" cy="2794000"/>
            <a:chOff x="4614" y="1600"/>
            <a:chExt cx="458" cy="1760"/>
          </a:xfrm>
        </p:grpSpPr>
        <p:sp>
          <p:nvSpPr>
            <p:cNvPr id="52267" name="Text Box 46"/>
            <p:cNvSpPr txBox="1">
              <a:spLocks noChangeAspect="1" noChangeArrowheads="1"/>
            </p:cNvSpPr>
            <p:nvPr/>
          </p:nvSpPr>
          <p:spPr bwMode="auto">
            <a:xfrm>
              <a:off x="4686" y="1910"/>
              <a:ext cx="32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MD</a:t>
              </a:r>
            </a:p>
          </p:txBody>
        </p:sp>
        <p:sp>
          <p:nvSpPr>
            <p:cNvPr id="52268" name="Text Box 56"/>
            <p:cNvSpPr txBox="1">
              <a:spLocks noChangeAspect="1" noChangeArrowheads="1"/>
            </p:cNvSpPr>
            <p:nvPr/>
          </p:nvSpPr>
          <p:spPr bwMode="auto">
            <a:xfrm>
              <a:off x="4614" y="1600"/>
              <a:ext cx="45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March</a:t>
              </a:r>
            </a:p>
          </p:txBody>
        </p:sp>
        <p:sp>
          <p:nvSpPr>
            <p:cNvPr id="52269" name="Text Box 66"/>
            <p:cNvSpPr txBox="1">
              <a:spLocks noChangeAspect="1" noChangeArrowheads="1"/>
            </p:cNvSpPr>
            <p:nvPr/>
          </p:nvSpPr>
          <p:spPr bwMode="auto">
            <a:xfrm>
              <a:off x="4662" y="1760"/>
              <a:ext cx="37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1">
                  <a:latin typeface="Times New Roman" pitchFamily="18" charset="0"/>
                  <a:cs typeface="Arial" charset="0"/>
                </a:rPr>
                <a:t>2008</a:t>
              </a:r>
            </a:p>
          </p:txBody>
        </p:sp>
        <p:sp>
          <p:nvSpPr>
            <p:cNvPr id="52270" name="Text Box 77"/>
            <p:cNvSpPr txBox="1">
              <a:spLocks noChangeAspect="1" noChangeArrowheads="1"/>
            </p:cNvSpPr>
            <p:nvPr/>
          </p:nvSpPr>
          <p:spPr bwMode="auto">
            <a:xfrm>
              <a:off x="4755" y="2339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271" name="Text Box 90"/>
            <p:cNvSpPr txBox="1">
              <a:spLocks noChangeAspect="1" noChangeArrowheads="1"/>
            </p:cNvSpPr>
            <p:nvPr/>
          </p:nvSpPr>
          <p:spPr bwMode="auto">
            <a:xfrm>
              <a:off x="4755" y="2723"/>
              <a:ext cx="185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52272" name="Text Box 103"/>
            <p:cNvSpPr txBox="1">
              <a:spLocks noChangeAspect="1" noChangeArrowheads="1"/>
            </p:cNvSpPr>
            <p:nvPr/>
          </p:nvSpPr>
          <p:spPr bwMode="auto">
            <a:xfrm>
              <a:off x="4694" y="2989"/>
              <a:ext cx="30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100</a:t>
              </a:r>
            </a:p>
          </p:txBody>
        </p:sp>
        <p:sp>
          <p:nvSpPr>
            <p:cNvPr id="52273" name="Text Box 116"/>
            <p:cNvSpPr txBox="1">
              <a:spLocks noChangeAspect="1" noChangeArrowheads="1"/>
            </p:cNvSpPr>
            <p:nvPr/>
          </p:nvSpPr>
          <p:spPr bwMode="auto">
            <a:xfrm>
              <a:off x="4758" y="2048"/>
              <a:ext cx="1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  <a:cs typeface="Arial" charset="0"/>
                </a:rPr>
                <a:t>9</a:t>
              </a:r>
            </a:p>
          </p:txBody>
        </p:sp>
        <p:grpSp>
          <p:nvGrpSpPr>
            <p:cNvPr id="52420" name="Group 174"/>
            <p:cNvGrpSpPr>
              <a:grpSpLocks/>
            </p:cNvGrpSpPr>
            <p:nvPr/>
          </p:nvGrpSpPr>
          <p:grpSpPr bwMode="auto">
            <a:xfrm>
              <a:off x="4731" y="2277"/>
              <a:ext cx="233" cy="274"/>
              <a:chOff x="3831" y="3387"/>
              <a:chExt cx="233" cy="274"/>
            </a:xfrm>
          </p:grpSpPr>
          <p:sp>
            <p:nvSpPr>
              <p:cNvPr id="52279" name="Oval 175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280" name="Line 176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75" name="Text Box 211"/>
            <p:cNvSpPr txBox="1">
              <a:spLocks noChangeAspect="1" noChangeArrowheads="1"/>
            </p:cNvSpPr>
            <p:nvPr/>
          </p:nvSpPr>
          <p:spPr bwMode="auto">
            <a:xfrm>
              <a:off x="4691" y="3187"/>
              <a:ext cx="31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  <a:cs typeface="Arial" charset="0"/>
                </a:rPr>
                <a:t>Cauc</a:t>
              </a:r>
            </a:p>
          </p:txBody>
        </p:sp>
        <p:grpSp>
          <p:nvGrpSpPr>
            <p:cNvPr id="52423" name="Group 215"/>
            <p:cNvGrpSpPr>
              <a:grpSpLocks/>
            </p:cNvGrpSpPr>
            <p:nvPr/>
          </p:nvGrpSpPr>
          <p:grpSpPr bwMode="auto">
            <a:xfrm>
              <a:off x="4732" y="2672"/>
              <a:ext cx="233" cy="274"/>
              <a:chOff x="3831" y="3387"/>
              <a:chExt cx="233" cy="274"/>
            </a:xfrm>
          </p:grpSpPr>
          <p:sp>
            <p:nvSpPr>
              <p:cNvPr id="52277" name="Oval 216"/>
              <p:cNvSpPr>
                <a:spLocks noChangeAspect="1" noChangeArrowheads="1"/>
              </p:cNvSpPr>
              <p:nvPr/>
            </p:nvSpPr>
            <p:spPr bwMode="auto">
              <a:xfrm>
                <a:off x="3831" y="3422"/>
                <a:ext cx="229" cy="23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2278" name="Line 217"/>
              <p:cNvSpPr>
                <a:spLocks noChangeShapeType="1"/>
              </p:cNvSpPr>
              <p:nvPr/>
            </p:nvSpPr>
            <p:spPr bwMode="auto">
              <a:xfrm flipV="1">
                <a:off x="4011" y="3387"/>
                <a:ext cx="53" cy="5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2256" name="Text Box 246"/>
          <p:cNvSpPr txBox="1">
            <a:spLocks noChangeAspect="1" noChangeArrowheads="1"/>
          </p:cNvSpPr>
          <p:nvPr/>
        </p:nvSpPr>
        <p:spPr bwMode="auto">
          <a:xfrm>
            <a:off x="1765300" y="5383213"/>
            <a:ext cx="636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Husband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Wife</a:t>
            </a:r>
          </a:p>
        </p:txBody>
      </p:sp>
      <p:sp>
        <p:nvSpPr>
          <p:cNvPr id="52257" name="Text Box 247"/>
          <p:cNvSpPr txBox="1">
            <a:spLocks noChangeAspect="1" noChangeArrowheads="1"/>
          </p:cNvSpPr>
          <p:nvPr/>
        </p:nvSpPr>
        <p:spPr bwMode="auto">
          <a:xfrm>
            <a:off x="2436813" y="5383213"/>
            <a:ext cx="658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Mother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Daughter</a:t>
            </a:r>
          </a:p>
        </p:txBody>
      </p:sp>
      <p:sp>
        <p:nvSpPr>
          <p:cNvPr id="52258" name="Text Box 248"/>
          <p:cNvSpPr txBox="1">
            <a:spLocks noChangeAspect="1" noChangeArrowheads="1"/>
          </p:cNvSpPr>
          <p:nvPr/>
        </p:nvSpPr>
        <p:spPr bwMode="auto">
          <a:xfrm>
            <a:off x="3135313" y="5383213"/>
            <a:ext cx="658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Daughter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Mother</a:t>
            </a:r>
          </a:p>
        </p:txBody>
      </p:sp>
      <p:sp>
        <p:nvSpPr>
          <p:cNvPr id="52259" name="Text Box 249"/>
          <p:cNvSpPr txBox="1">
            <a:spLocks noChangeAspect="1" noChangeArrowheads="1"/>
          </p:cNvSpPr>
          <p:nvPr/>
        </p:nvSpPr>
        <p:spPr bwMode="auto">
          <a:xfrm>
            <a:off x="3873500" y="5383213"/>
            <a:ext cx="5730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Sister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Brother</a:t>
            </a:r>
          </a:p>
        </p:txBody>
      </p:sp>
      <p:sp>
        <p:nvSpPr>
          <p:cNvPr id="52260" name="Text Box 250"/>
          <p:cNvSpPr txBox="1">
            <a:spLocks noChangeAspect="1" noChangeArrowheads="1"/>
          </p:cNvSpPr>
          <p:nvPr/>
        </p:nvSpPr>
        <p:spPr bwMode="auto">
          <a:xfrm>
            <a:off x="4516438" y="5383213"/>
            <a:ext cx="636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Wife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Husband</a:t>
            </a:r>
          </a:p>
        </p:txBody>
      </p:sp>
      <p:sp>
        <p:nvSpPr>
          <p:cNvPr id="52261" name="Text Box 251"/>
          <p:cNvSpPr txBox="1">
            <a:spLocks noChangeAspect="1" noChangeArrowheads="1"/>
          </p:cNvSpPr>
          <p:nvPr/>
        </p:nvSpPr>
        <p:spPr bwMode="auto">
          <a:xfrm>
            <a:off x="5176838" y="5383213"/>
            <a:ext cx="658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Father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Daughter</a:t>
            </a:r>
          </a:p>
        </p:txBody>
      </p:sp>
      <p:sp>
        <p:nvSpPr>
          <p:cNvPr id="52262" name="Text Box 252"/>
          <p:cNvSpPr txBox="1">
            <a:spLocks noChangeAspect="1" noChangeArrowheads="1"/>
          </p:cNvSpPr>
          <p:nvPr/>
        </p:nvSpPr>
        <p:spPr bwMode="auto">
          <a:xfrm>
            <a:off x="5854700" y="5383213"/>
            <a:ext cx="636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Husband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Wife</a:t>
            </a:r>
          </a:p>
        </p:txBody>
      </p:sp>
      <p:sp>
        <p:nvSpPr>
          <p:cNvPr id="52263" name="Text Box 253"/>
          <p:cNvSpPr txBox="1">
            <a:spLocks noChangeAspect="1" noChangeArrowheads="1"/>
          </p:cNvSpPr>
          <p:nvPr/>
        </p:nvSpPr>
        <p:spPr bwMode="auto">
          <a:xfrm>
            <a:off x="6545263" y="5383213"/>
            <a:ext cx="5159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Friend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Friend</a:t>
            </a:r>
          </a:p>
        </p:txBody>
      </p:sp>
      <p:sp>
        <p:nvSpPr>
          <p:cNvPr id="52264" name="Text Box 254"/>
          <p:cNvSpPr txBox="1">
            <a:spLocks noChangeAspect="1" noChangeArrowheads="1"/>
          </p:cNvSpPr>
          <p:nvPr/>
        </p:nvSpPr>
        <p:spPr bwMode="auto">
          <a:xfrm>
            <a:off x="7208838" y="5383213"/>
            <a:ext cx="5730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Brother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Brother</a:t>
            </a:r>
          </a:p>
        </p:txBody>
      </p:sp>
      <p:sp>
        <p:nvSpPr>
          <p:cNvPr id="52265" name="Text Box 255"/>
          <p:cNvSpPr txBox="1">
            <a:spLocks noChangeAspect="1" noChangeArrowheads="1"/>
          </p:cNvSpPr>
          <p:nvPr/>
        </p:nvSpPr>
        <p:spPr bwMode="auto">
          <a:xfrm>
            <a:off x="7834313" y="5383213"/>
            <a:ext cx="658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Daughter</a:t>
            </a:r>
          </a:p>
          <a:p>
            <a:pPr algn="ctr" eaLnBrk="0" hangingPunct="0"/>
            <a:r>
              <a:rPr lang="en-US" sz="1000">
                <a:latin typeface="Times New Roman" pitchFamily="18" charset="0"/>
                <a:cs typeface="Arial" charset="0"/>
              </a:rPr>
              <a:t>Mother</a:t>
            </a:r>
          </a:p>
        </p:txBody>
      </p:sp>
      <p:sp>
        <p:nvSpPr>
          <p:cNvPr id="52266" name="Text Box 256"/>
          <p:cNvSpPr txBox="1">
            <a:spLocks noChangeAspect="1" noChangeArrowheads="1"/>
          </p:cNvSpPr>
          <p:nvPr/>
        </p:nvSpPr>
        <p:spPr bwMode="auto">
          <a:xfrm>
            <a:off x="-306388" y="5340350"/>
            <a:ext cx="14144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latin typeface="Times New Roman" pitchFamily="18" charset="0"/>
                <a:cs typeface="Arial" charset="0"/>
              </a:rPr>
              <a:t>            Relationship</a:t>
            </a:r>
          </a:p>
        </p:txBody>
      </p:sp>
      <p:sp>
        <p:nvSpPr>
          <p:cNvPr id="199" name="Slide Number Placeholder 1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DFC97-E224-4DDF-9A5C-3E44AE0D95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roth\My Documents\My Pictures\Rees 1st NEAD cha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"/>
            <a:ext cx="9144000" cy="614362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Feb 2012: a NEAD chain of length 60 </a:t>
            </a:r>
            <a:br>
              <a:rPr lang="en-US" sz="3600" dirty="0" smtClean="0"/>
            </a:br>
            <a:r>
              <a:rPr lang="en-US" sz="3600" dirty="0" smtClean="0"/>
              <a:t>(30 transplants)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8176"/>
            <a:ext cx="8001000" cy="524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004-7A31-45D8-96AB-41D4F839C6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8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not only patients who need to be matched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medical labor market uses a carefully designed labor market clearinghouse, through which American doctors get their first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853B-5CA2-4124-94E4-ADC70815E832}" type="slidenum">
              <a:rPr lang="en-US"/>
              <a:pPr/>
              <a:t>16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Matching doctors to first positions in U.S.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sz="3600" dirty="0"/>
              <a:t>The redesign in 1995 of the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National </a:t>
            </a:r>
            <a:r>
              <a:rPr lang="en-US" sz="3600" dirty="0"/>
              <a:t>Resident Matching Program (NRMP) (approx. 23,000 positions, 5</a:t>
            </a:r>
            <a:r>
              <a:rPr lang="en-US" sz="3600" dirty="0" smtClean="0"/>
              <a:t>00 </a:t>
            </a:r>
            <a:r>
              <a:rPr lang="en-US" sz="3600" dirty="0"/>
              <a:t>couples</a:t>
            </a:r>
            <a:r>
              <a:rPr lang="en-US" sz="3600" dirty="0" smtClean="0"/>
              <a:t>)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The redesign in 2005 of </a:t>
            </a:r>
            <a:r>
              <a:rPr lang="en-US" sz="3600" dirty="0" smtClean="0"/>
              <a:t>fellowship </a:t>
            </a:r>
            <a:r>
              <a:rPr lang="en-US" sz="3600" dirty="0"/>
              <a:t>matches for more senior physicians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The Gastroenterology fellowship 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41D1-2D5E-463A-8853-A682F03334E2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>
            <a:normAutofit fontScale="90000"/>
          </a:bodyPr>
          <a:lstStyle/>
          <a:p>
            <a:r>
              <a:rPr lang="en-US" sz="3600"/>
              <a:t>Background to redesign of the medical clearinghouses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1900-1945	 UNRAVELLING OF APPOINTMENT DATES</a:t>
            </a:r>
          </a:p>
          <a:p>
            <a:pPr>
              <a:lnSpc>
                <a:spcPct val="80000"/>
              </a:lnSpc>
            </a:pPr>
            <a:r>
              <a:rPr lang="en-US" sz="2400"/>
              <a:t>1945-1950	 CHAOTIC RECONTRACTING--Congestion</a:t>
            </a:r>
          </a:p>
          <a:p>
            <a:pPr>
              <a:lnSpc>
                <a:spcPct val="80000"/>
              </a:lnSpc>
            </a:pPr>
            <a:r>
              <a:rPr lang="en-US" sz="2400"/>
              <a:t>1950-197x	 HIGH RATES OF ORDERLY PARTICIPATION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		(  95%) in centralized clearinghouse</a:t>
            </a:r>
          </a:p>
          <a:p>
            <a:pPr>
              <a:lnSpc>
                <a:spcPct val="80000"/>
              </a:lnSpc>
            </a:pPr>
            <a:r>
              <a:rPr lang="en-US" sz="2400"/>
              <a:t>197x-198x	 DECLINING RATES OF PARTICIPATION 			(85%) 	particularly among the growing number 			of MARRIED COUPLES</a:t>
            </a:r>
          </a:p>
          <a:p>
            <a:pPr>
              <a:lnSpc>
                <a:spcPct val="80000"/>
              </a:lnSpc>
            </a:pPr>
            <a:r>
              <a:rPr lang="en-US" sz="2400"/>
              <a:t>1995-98	Market experienced a crisis of confidence with fears of substantial decline in orderly participation; 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Design effort commissioned—to design and compare alternative matching algorithms capable of handling modern requirements: couples, specialty positions, etc.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Roth-Peranson clearinghouse algorithm adopted, and employed</a:t>
            </a:r>
          </a:p>
          <a:p>
            <a:pPr>
              <a:lnSpc>
                <a:spcPct val="80000"/>
              </a:lnSpc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AFD6-C879-4AC1-9621-6CE1D93BF73D}" type="slidenum">
              <a:rPr lang="en-US"/>
              <a:pPr/>
              <a:t>18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What makes a clearinghouse successful or unsuccessful?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 matching is “stable” if there aren’t a doctor and residency program, not matched to each other, who would both prefer to be.</a:t>
            </a:r>
          </a:p>
          <a:p>
            <a:r>
              <a:rPr lang="en-US" sz="2800"/>
              <a:t>Hypothesis: successful clearinghouses produce stable matchings.</a:t>
            </a:r>
          </a:p>
          <a:p>
            <a:r>
              <a:rPr lang="en-US" sz="2800"/>
              <a:t>How to test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7D50-9AAB-4429-AEA1-A02EB7A8877A}" type="slidenum">
              <a:rPr lang="en-US"/>
              <a:pPr/>
              <a:t>19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sz="400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0"/>
            <a:ext cx="7543800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/>
              <a:t>	Market		Stable		Still in use (halted unraveling)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NRMP 		</a:t>
            </a:r>
            <a:r>
              <a:rPr lang="en-US" sz="1600" dirty="0" smtClean="0"/>
              <a:t>	yes</a:t>
            </a:r>
            <a:r>
              <a:rPr lang="en-US" sz="1600" dirty="0"/>
              <a:t>		</a:t>
            </a:r>
            <a:r>
              <a:rPr lang="en-US" sz="1600" dirty="0" err="1"/>
              <a:t>yes</a:t>
            </a:r>
            <a:r>
              <a:rPr lang="en-US" sz="1600" dirty="0"/>
              <a:t> (new design in ’98)</a:t>
            </a:r>
            <a:endParaRPr lang="en-US" sz="1600" i="1" dirty="0"/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rgbClr val="0033CC"/>
                </a:solidFill>
              </a:rPr>
              <a:t>Edinburgh ('69)		yes				</a:t>
            </a:r>
            <a:r>
              <a:rPr lang="en-US" sz="1600" i="1" dirty="0" err="1">
                <a:solidFill>
                  <a:srgbClr val="0033CC"/>
                </a:solidFill>
              </a:rPr>
              <a:t>yes</a:t>
            </a:r>
            <a:endParaRPr lang="en-US" sz="1600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rgbClr val="0033CC"/>
                </a:solidFill>
              </a:rPr>
              <a:t>Cardiff</a:t>
            </a:r>
            <a:r>
              <a:rPr lang="en-US" sz="1600" dirty="0">
                <a:solidFill>
                  <a:srgbClr val="0033CC"/>
                </a:solidFill>
              </a:rPr>
              <a:t>		</a:t>
            </a:r>
            <a:r>
              <a:rPr lang="en-US" sz="1600" dirty="0" smtClean="0">
                <a:solidFill>
                  <a:srgbClr val="0033CC"/>
                </a:solidFill>
              </a:rPr>
              <a:t>	</a:t>
            </a:r>
            <a:r>
              <a:rPr lang="en-US" sz="1600" i="1" dirty="0" smtClean="0">
                <a:solidFill>
                  <a:srgbClr val="0033CC"/>
                </a:solidFill>
              </a:rPr>
              <a:t>yes</a:t>
            </a:r>
            <a:r>
              <a:rPr lang="en-US" sz="1600" i="1" dirty="0">
                <a:solidFill>
                  <a:srgbClr val="0033CC"/>
                </a:solidFill>
              </a:rPr>
              <a:t>				</a:t>
            </a:r>
            <a:r>
              <a:rPr lang="en-US" sz="1600" i="1" dirty="0" err="1">
                <a:solidFill>
                  <a:srgbClr val="0033CC"/>
                </a:solidFill>
              </a:rPr>
              <a:t>yes</a:t>
            </a:r>
            <a:endParaRPr lang="en-US" sz="1600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rgbClr val="0033CC"/>
                </a:solidFill>
              </a:rPr>
              <a:t>Birmingham		no				</a:t>
            </a:r>
            <a:r>
              <a:rPr lang="en-US" sz="1600" i="1" dirty="0" err="1">
                <a:solidFill>
                  <a:srgbClr val="0033CC"/>
                </a:solidFill>
              </a:rPr>
              <a:t>no</a:t>
            </a:r>
            <a:endParaRPr lang="en-US" sz="1600" i="1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rgbClr val="0033CC"/>
                </a:solidFill>
              </a:rPr>
              <a:t>Edinburgh ('67)	</a:t>
            </a:r>
            <a:r>
              <a:rPr lang="en-US" sz="1600" i="1" dirty="0" smtClean="0">
                <a:solidFill>
                  <a:srgbClr val="0033CC"/>
                </a:solidFill>
              </a:rPr>
              <a:t>	no</a:t>
            </a:r>
            <a:r>
              <a:rPr lang="en-US" sz="1600" i="1" dirty="0">
                <a:solidFill>
                  <a:srgbClr val="0033CC"/>
                </a:solidFill>
              </a:rPr>
              <a:t>				</a:t>
            </a:r>
            <a:r>
              <a:rPr lang="en-US" sz="1600" i="1" dirty="0" err="1">
                <a:solidFill>
                  <a:srgbClr val="0033CC"/>
                </a:solidFill>
              </a:rPr>
              <a:t>no</a:t>
            </a:r>
            <a:endParaRPr lang="en-US" sz="1600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rgbClr val="0033CC"/>
                </a:solidFill>
              </a:rPr>
              <a:t>Newcastle</a:t>
            </a:r>
            <a:r>
              <a:rPr lang="en-US" sz="1600" dirty="0">
                <a:solidFill>
                  <a:srgbClr val="0033CC"/>
                </a:solidFill>
              </a:rPr>
              <a:t>		</a:t>
            </a:r>
            <a:r>
              <a:rPr lang="en-US" sz="1600" i="1" dirty="0">
                <a:solidFill>
                  <a:srgbClr val="0033CC"/>
                </a:solidFill>
              </a:rPr>
              <a:t>no				</a:t>
            </a:r>
            <a:r>
              <a:rPr lang="en-US" sz="1600" i="1" dirty="0" err="1">
                <a:solidFill>
                  <a:srgbClr val="0033CC"/>
                </a:solidFill>
              </a:rPr>
              <a:t>no</a:t>
            </a:r>
            <a:endParaRPr lang="en-US" sz="1600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33CC"/>
                </a:solidFill>
              </a:rPr>
              <a:t>Sheffield		no				</a:t>
            </a:r>
            <a:r>
              <a:rPr lang="en-US" sz="1600" dirty="0" err="1">
                <a:solidFill>
                  <a:srgbClr val="0033CC"/>
                </a:solidFill>
              </a:rPr>
              <a:t>no</a:t>
            </a:r>
            <a:endParaRPr lang="en-US" sz="1600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/>
              <a:t>Cambridge		no				yes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London Hospital		no				yes</a:t>
            </a:r>
            <a:endParaRPr lang="en-US" sz="1600" i="1" dirty="0"/>
          </a:p>
          <a:p>
            <a:pPr>
              <a:lnSpc>
                <a:spcPct val="80000"/>
              </a:lnSpc>
            </a:pPr>
            <a:r>
              <a:rPr lang="en-US" sz="1600" dirty="0"/>
              <a:t>Medical Specialties	yes		</a:t>
            </a:r>
            <a:r>
              <a:rPr lang="en-US" sz="1600" dirty="0" err="1"/>
              <a:t>yes</a:t>
            </a:r>
            <a:r>
              <a:rPr lang="en-US" sz="1600" dirty="0"/>
              <a:t>  (~30 markets, </a:t>
            </a:r>
            <a:r>
              <a:rPr lang="en-US" sz="1800" b="1" u="sng" dirty="0"/>
              <a:t>1  failure</a:t>
            </a:r>
            <a:r>
              <a:rPr lang="en-US" sz="16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Canadian Lawyers	</a:t>
            </a:r>
            <a:r>
              <a:rPr lang="en-US" sz="1600" dirty="0" smtClean="0"/>
              <a:t>	yes</a:t>
            </a:r>
            <a:r>
              <a:rPr lang="en-US" sz="1600" dirty="0"/>
              <a:t>		</a:t>
            </a:r>
            <a:r>
              <a:rPr lang="en-US" sz="1600" dirty="0" err="1"/>
              <a:t>yes</a:t>
            </a:r>
            <a:r>
              <a:rPr lang="en-US" sz="1600" dirty="0"/>
              <a:t> (Alberta, no BC, Ontario)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Dental Residencies	yes			   </a:t>
            </a:r>
            <a:r>
              <a:rPr lang="en-US" sz="1600" dirty="0" err="1"/>
              <a:t>yes</a:t>
            </a:r>
            <a:r>
              <a:rPr lang="en-US" sz="1600" dirty="0"/>
              <a:t> (5 ) (no 2)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Osteopaths (&lt; '94)	no				</a:t>
            </a:r>
            <a:r>
              <a:rPr lang="en-US" sz="1600" dirty="0" err="1"/>
              <a:t>no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Osteopaths (</a:t>
            </a:r>
            <a:r>
              <a:rPr lang="en-US" sz="1600" u="sng" dirty="0"/>
              <a:t>&gt;</a:t>
            </a:r>
            <a:r>
              <a:rPr lang="en-US" sz="1600" dirty="0"/>
              <a:t> '94)	yes			    	</a:t>
            </a:r>
            <a:r>
              <a:rPr lang="en-US" sz="1600" dirty="0" err="1"/>
              <a:t>yes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Pharmacists		yes			   	</a:t>
            </a:r>
            <a:r>
              <a:rPr lang="en-US" sz="1600" dirty="0" err="1"/>
              <a:t>yes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Reform rabbis	</a:t>
            </a:r>
            <a:r>
              <a:rPr lang="en-US" sz="1600" dirty="0" smtClean="0"/>
              <a:t>	yes </a:t>
            </a:r>
            <a:r>
              <a:rPr lang="en-US" sz="1600" dirty="0"/>
              <a:t>(first used in ‘97-98)		yes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Clinical psych	</a:t>
            </a:r>
            <a:r>
              <a:rPr lang="en-US" sz="1600" dirty="0" smtClean="0"/>
              <a:t>	yes </a:t>
            </a:r>
            <a:r>
              <a:rPr lang="en-US" sz="1600" dirty="0"/>
              <a:t>(first used in ‘99)			yes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</a:rPr>
              <a:t>Lab experiments	yes				</a:t>
            </a:r>
            <a:r>
              <a:rPr lang="en-US" sz="1800" dirty="0" err="1">
                <a:solidFill>
                  <a:srgbClr val="FF0000"/>
                </a:solidFill>
              </a:rPr>
              <a:t>yes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(</a:t>
            </a:r>
            <a:r>
              <a:rPr lang="en-US" sz="1800" dirty="0" err="1">
                <a:solidFill>
                  <a:srgbClr val="FF0000"/>
                </a:solidFill>
              </a:rPr>
              <a:t>Kagel&amp;Roth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QJE</a:t>
            </a:r>
            <a:r>
              <a:rPr lang="en-US" sz="1800" dirty="0">
                <a:solidFill>
                  <a:srgbClr val="FF0000"/>
                </a:solidFill>
              </a:rPr>
              <a:t> 2000)	no				</a:t>
            </a:r>
            <a:r>
              <a:rPr lang="en-US" sz="1800" dirty="0" err="1">
                <a:solidFill>
                  <a:srgbClr val="FF0000"/>
                </a:solidFill>
              </a:rPr>
              <a:t>no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Lab experiments fit nicely on the list, just  more of a variety of observations that increase our confidence in the robustness of our conclusions, the lab observations are the smallest but most controlled of the markets on the list…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How do markets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Commodity markets are relatively simple: </a:t>
            </a:r>
          </a:p>
          <a:p>
            <a:r>
              <a:rPr lang="en-US" dirty="0" smtClean="0"/>
              <a:t>You pay your money and you take your choice: buyers choose what they want from what they can afford.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50674-6BC0-4A7D-92F5-7BFF1F3379E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400" b="1" smtClean="0"/>
              <a:t>Stable</a:t>
            </a:r>
            <a:r>
              <a:rPr lang="en-US" sz="2400" smtClean="0"/>
              <a:t> Clearinghouses (</a:t>
            </a:r>
            <a:r>
              <a:rPr lang="en-US" sz="2400" smtClean="0">
                <a:solidFill>
                  <a:schemeClr val="accent1"/>
                </a:solidFill>
              </a:rPr>
              <a:t>those now using the  Roth Peranson Algorithm</a:t>
            </a:r>
            <a:r>
              <a:rPr lang="en-US" sz="2400" smtClean="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4648200" cy="60960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 smtClean="0"/>
              <a:t>NRMP / SMS: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Medical Residencies in the U.S. (NRMP) (1952)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Abdominal Transplant Surgery (2005)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Child &amp; Adolescent Psychiatry (1995)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Colon &amp; Rectal Surgery (1984)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Combined Musculoskeletal Matching Program (CMMP)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Hand Surgery (1990)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Medical Specialties Matching Program (MSMP)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Cardiovascular Disease (1986) 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0000FF"/>
                </a:solidFill>
              </a:rPr>
              <a:t>Gastroenterology (1986-1999; rejoined in 2006)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Hematology (2006)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Hematology/Oncology (2006)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Infectious Disease (1986-1990; rejoined in 1994)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Oncology (2006)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Pulmonary and Critical Medicine (1986)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Rheumatology (2005)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Minimally Invasive and Gastrointestinal Surgery (2003)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Obstetrics/Gynecology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Reproductive Endocrinology (1991)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Gynecologic Oncology (1993)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Maternal-Fetal Medicine (1994) 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rgbClr val="0000FF"/>
                </a:solidFill>
              </a:rPr>
              <a:t>Female Pelvic Medicine &amp; Reconstructive Surgery (2001)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Ophthalmic Plastic &amp; Reconstructive Surgery (1991)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Pediatric Cardiology (1999)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Pediatric Critical Care Medicine (2000)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Pediatric Emergency Medicine (1994)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Pediatric Hematology/Oncology (2001)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Pediatric Rheumatology (2004)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Pediatric Surgery (1992)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dirty="0" smtClean="0">
              <a:solidFill>
                <a:srgbClr val="0000FF"/>
              </a:solidFill>
            </a:endParaRP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Primary Care Sports Medicine (1994)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Radiology </a:t>
            </a:r>
          </a:p>
          <a:p>
            <a:pPr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</a:rPr>
              <a:t>Interventional Radiology (2002) </a:t>
            </a:r>
          </a:p>
          <a:p>
            <a:pPr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</a:rPr>
              <a:t>Neuroradiology (2001) </a:t>
            </a:r>
          </a:p>
          <a:p>
            <a:pPr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</a:rPr>
              <a:t>Pediatric Radiology (2003)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Surgical Critical Care (2004)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Thoracic Surgery (1988)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Vascular Surgery (1988)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Postdoctoral Dental Residencies in the United States</a:t>
            </a:r>
          </a:p>
          <a:p>
            <a:pPr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</a:rPr>
              <a:t>Oral and Maxillofacial Surgery (1985)</a:t>
            </a:r>
          </a:p>
          <a:p>
            <a:pPr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</a:rPr>
              <a:t>General Practice Residency (1986)</a:t>
            </a:r>
          </a:p>
          <a:p>
            <a:pPr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</a:rPr>
              <a:t>Advanced Education in General Dentistry (1986)</a:t>
            </a:r>
          </a:p>
          <a:p>
            <a:pPr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</a:rPr>
              <a:t>Pediatric Dentistry (1989)</a:t>
            </a:r>
          </a:p>
          <a:p>
            <a:pPr>
              <a:lnSpc>
                <a:spcPct val="80000"/>
              </a:lnSpc>
            </a:pPr>
            <a:r>
              <a:rPr lang="en-US" sz="1200" smtClean="0">
                <a:solidFill>
                  <a:srgbClr val="0000FF"/>
                </a:solidFill>
              </a:rPr>
              <a:t>Orthodontics (1996)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Psychology Internships in the U.S. and CA (1999)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Neuropsychology Residencies in the U.S. &amp; CA (2001)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Osteopathic Internships in the U.S. (before 1995)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Pharmacy Practice Residencies in the U.S. (1994)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Articling Positions with Law Firms in Alberta, CA(1993)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0000FF"/>
                </a:solidFill>
              </a:rPr>
              <a:t>Medical Residencies in CA (CaRMS) (before 1970)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smtClean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smtClean="0"/>
              <a:t>		********************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FF0000"/>
                </a:solidFill>
              </a:rPr>
              <a:t>British (medical) house officer positions</a:t>
            </a:r>
          </a:p>
          <a:p>
            <a:pPr>
              <a:lnSpc>
                <a:spcPct val="80000"/>
              </a:lnSpc>
            </a:pPr>
            <a:r>
              <a:rPr lang="en-US" sz="1200" smtClean="0">
                <a:solidFill>
                  <a:srgbClr val="FF0000"/>
                </a:solidFill>
              </a:rPr>
              <a:t>Edinburgh (1969)</a:t>
            </a:r>
          </a:p>
          <a:p>
            <a:pPr>
              <a:lnSpc>
                <a:spcPct val="80000"/>
              </a:lnSpc>
            </a:pPr>
            <a:r>
              <a:rPr lang="en-US" sz="1200" smtClean="0">
                <a:solidFill>
                  <a:srgbClr val="FF0000"/>
                </a:solidFill>
              </a:rPr>
              <a:t>Cardiff (197x)</a:t>
            </a:r>
            <a:endParaRPr lang="en-US" sz="140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40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FF0000"/>
                </a:solidFill>
              </a:rPr>
              <a:t>New York City High Schools (2003)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>
                <a:solidFill>
                  <a:srgbClr val="FF0000"/>
                </a:solidFill>
              </a:rPr>
              <a:t>Boston Public Schools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4000" dirty="0" smtClean="0"/>
              <a:t>Markets aren’t just for commodities</a:t>
            </a:r>
          </a:p>
          <a:p>
            <a:pPr lvl="1"/>
            <a:r>
              <a:rPr lang="en-US" sz="4000" dirty="0" smtClean="0"/>
              <a:t>They are also for </a:t>
            </a:r>
            <a:r>
              <a:rPr lang="en-US" sz="4000" i="1" dirty="0" smtClean="0"/>
              <a:t>opportunities</a:t>
            </a:r>
            <a:endParaRPr lang="en-US" sz="4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of my work began with abstract, NSF-supported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the most basic scientific work pays off in unanticipated ways</a:t>
            </a:r>
          </a:p>
          <a:p>
            <a:r>
              <a:rPr lang="en-US" sz="2000" dirty="0" smtClean="0"/>
              <a:t>Roth, A.E. and Postlewaite, A.  "Weak Versus Strong Domination in a Market with Indivisible Goods," </a:t>
            </a:r>
            <a:r>
              <a:rPr lang="en-US" sz="2000" i="1" dirty="0" smtClean="0"/>
              <a:t>Journal of Mathematical Economics</a:t>
            </a:r>
            <a:r>
              <a:rPr lang="en-US" sz="2000" dirty="0" smtClean="0"/>
              <a:t>, Vol. 4, August 1977, 131-137.</a:t>
            </a:r>
          </a:p>
          <a:p>
            <a:pPr lvl="0"/>
            <a:r>
              <a:rPr lang="en-US" sz="2000" dirty="0" smtClean="0"/>
              <a:t>Roth, A.E. "Incentive Compatibility in a Market with Indivisible Goods", </a:t>
            </a:r>
            <a:r>
              <a:rPr lang="en-US" sz="2000" i="1" dirty="0" smtClean="0"/>
              <a:t>Economics Letters</a:t>
            </a:r>
            <a:r>
              <a:rPr lang="en-US" sz="2000" dirty="0" smtClean="0"/>
              <a:t>, Vol. 9, 1982, 127‑132. </a:t>
            </a:r>
          </a:p>
          <a:p>
            <a:pPr lvl="0"/>
            <a:r>
              <a:rPr lang="en-US" sz="2000" dirty="0" smtClean="0"/>
              <a:t>Roth, A.E. "The Economics of Matching: Stability and Incentives," </a:t>
            </a:r>
            <a:r>
              <a:rPr lang="en-US" sz="2000" i="1" dirty="0" smtClean="0"/>
              <a:t>Mathematics of Operations Research</a:t>
            </a:r>
            <a:r>
              <a:rPr lang="en-US" sz="2000" dirty="0" smtClean="0"/>
              <a:t>, Vol. 7, 1982, 617‑628. </a:t>
            </a:r>
          </a:p>
          <a:p>
            <a:r>
              <a:rPr lang="en-US" sz="2000" dirty="0" smtClean="0"/>
              <a:t>Roth, A.E. "The Evolution of the Labor Market for Medical Interns and Residents: A Case Study in Game Theory", </a:t>
            </a:r>
            <a:r>
              <a:rPr lang="en-US" sz="2000" i="1" dirty="0" smtClean="0"/>
              <a:t>Journal of Political Economy,</a:t>
            </a:r>
            <a:r>
              <a:rPr lang="en-US" sz="2000" dirty="0" smtClean="0"/>
              <a:t> Vol. 92, 1984, 991‑1016.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Today, some of the kidney exchange work is supported by the AHRQ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There’s a natural evolution from basic research to applied work, to bringing practical work from conception into full scale operation…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58769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5687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Frequent “Nobel” query in China and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recent trips to China and Korea I was frequently asked what is it about American science that leads to so many Nobel prizes?</a:t>
            </a:r>
          </a:p>
          <a:p>
            <a:r>
              <a:rPr lang="en-US" dirty="0" smtClean="0"/>
              <a:t>My answer was the research support that we give to young scientists…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48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kinds of markets aren’t so simple: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lots of things you can’t simply choose, you also have to be </a:t>
            </a:r>
            <a:r>
              <a:rPr lang="en-US" i="1" dirty="0" smtClean="0"/>
              <a:t>chosen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Jobs</a:t>
            </a:r>
          </a:p>
          <a:p>
            <a:pPr lvl="1"/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Organ transplants</a:t>
            </a:r>
          </a:p>
          <a:p>
            <a:pPr lvl="1"/>
            <a:r>
              <a:rPr lang="en-US" dirty="0" smtClean="0"/>
              <a:t>Spouses</a:t>
            </a:r>
          </a:p>
          <a:p>
            <a:r>
              <a:rPr lang="en-US" dirty="0" smtClean="0"/>
              <a:t>Some of these “matching” markets don’t even use money, and even in those that do, money has a different role than in markets for commodities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Clearinghouses are important because, to work well, markets need to</a:t>
            </a:r>
          </a:p>
          <a:p>
            <a:r>
              <a:rPr lang="en-US" dirty="0" smtClean="0"/>
              <a:t>Establish thickness</a:t>
            </a:r>
          </a:p>
          <a:p>
            <a:r>
              <a:rPr lang="en-US" dirty="0" smtClean="0"/>
              <a:t>Deal with congestion</a:t>
            </a:r>
          </a:p>
          <a:p>
            <a:r>
              <a:rPr lang="en-US" dirty="0" smtClean="0"/>
              <a:t>Be safe to participate in</a:t>
            </a:r>
          </a:p>
          <a:p>
            <a:pPr>
              <a:buNone/>
            </a:pPr>
            <a:r>
              <a:rPr lang="en-US" dirty="0" smtClean="0"/>
              <a:t>I’ll tell you briefly today about how clearinghouses help do that in </a:t>
            </a:r>
          </a:p>
          <a:p>
            <a:r>
              <a:rPr lang="en-US" dirty="0" smtClean="0"/>
              <a:t>The American market for doctors</a:t>
            </a:r>
          </a:p>
          <a:p>
            <a:r>
              <a:rPr lang="en-US" dirty="0" smtClean="0"/>
              <a:t>Kidney Exchange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4DE1E-DABF-472B-AB41-2C1BCA0D980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Kidney exchange--background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There are 95,846 patients on the waiting list for cadaver kidneys in the U.S. (as of  Wednesday, 4/10/12)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In 2012 34,841 patients were added to the waiting list, and 28,423 patients were removed from the list, 10,851 for deceased donor transplants and 5090 for live donor transplants.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In the same year, 4,170 patients died while on the waiting list (and more than 2,267 others were removed from the list as “Too Sick to Transplant”.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 smtClean="0"/>
              <a:t>In 2012 there were 5,619 total transplants of kidneys from </a:t>
            </a:r>
            <a:r>
              <a:rPr lang="en-US" sz="2800" i="1" dirty="0" smtClean="0"/>
              <a:t>living </a:t>
            </a:r>
            <a:r>
              <a:rPr lang="en-US" sz="2800" dirty="0" smtClean="0"/>
              <a:t>donors in the US, and 10,868 total transplants from deceased donors.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Sometimes donors are incompatible with their intended recipient.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This opens the possibility of </a:t>
            </a:r>
            <a:r>
              <a:rPr lang="en-US" sz="2800" i="1" dirty="0" smtClean="0"/>
              <a:t>exchange</a:t>
            </a:r>
            <a:r>
              <a:rPr lang="en-US" sz="2800" dirty="0" smtClean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12390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33" name="Slide" r:id="rId4" imgW="4570677" imgH="3427332" progId="PowerPoint.Slide.12">
              <p:embed/>
            </p:oleObj>
          </a:graphicData>
        </a:graphic>
      </p:graphicFrame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CD7A47-CA12-4111-94E7-DAD0DAB3854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C6C557-D472-4E91-A07D-63C5B1B763FA}" type="slidenum">
              <a:rPr lang="en-US"/>
              <a:pPr/>
              <a:t>7</a:t>
            </a:fld>
            <a:endParaRPr lang="en-US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6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6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b="1" dirty="0"/>
              <a:t>Section 301 of the National Organ Transplant Act </a:t>
            </a:r>
          </a:p>
          <a:p>
            <a:pPr algn="ctr">
              <a:lnSpc>
                <a:spcPct val="130000"/>
              </a:lnSpc>
            </a:pPr>
            <a:r>
              <a:rPr lang="en-US" sz="2800" b="1" dirty="0"/>
              <a:t>(NOTA), 42 U.S.C. 274e 1984 states:</a:t>
            </a:r>
          </a:p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   </a:t>
            </a:r>
            <a:r>
              <a:rPr lang="en-US" sz="2800" b="1" dirty="0">
                <a:solidFill>
                  <a:srgbClr val="CC0000"/>
                </a:solidFill>
              </a:rPr>
              <a:t>“it shall be unlawful for any person </a:t>
            </a:r>
          </a:p>
          <a:p>
            <a:pPr algn="ctr" eaLnBrk="0" hangingPunct="0">
              <a:lnSpc>
                <a:spcPct val="16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b="1" dirty="0">
                <a:solidFill>
                  <a:srgbClr val="CC0000"/>
                </a:solidFill>
              </a:rPr>
              <a:t>to knowingly acquire, receive or otherwise transfer                               any human organ for valuable consideration                                                       for use in human transplantation”.</a:t>
            </a:r>
          </a:p>
          <a:p>
            <a:pPr eaLnBrk="0" hangingPunct="0">
              <a:lnSpc>
                <a:spcPct val="16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latin typeface="Arial Narrow" pitchFamily="34" charset="0"/>
              </a:rPr>
              <a:t>Legal opinion obtained by the transplant community </a:t>
            </a:r>
            <a:r>
              <a:rPr lang="en-US" sz="2800" b="1" dirty="0" smtClean="0">
                <a:latin typeface="Arial Narrow" pitchFamily="34" charset="0"/>
              </a:rPr>
              <a:t>interpreted </a:t>
            </a:r>
            <a:r>
              <a:rPr lang="en-US" sz="2800" b="1">
                <a:latin typeface="Arial Narrow" pitchFamily="34" charset="0"/>
              </a:rPr>
              <a:t>this </a:t>
            </a:r>
            <a:r>
              <a:rPr lang="en-US" sz="2800" b="1" smtClean="0">
                <a:latin typeface="Arial Narrow" pitchFamily="34" charset="0"/>
              </a:rPr>
              <a:t>as </a:t>
            </a:r>
            <a:r>
              <a:rPr lang="en-US" sz="2800" b="1" dirty="0">
                <a:latin typeface="Arial Narrow" pitchFamily="34" charset="0"/>
              </a:rPr>
              <a:t>forbidding buying and selling, but allowing exchange</a:t>
            </a:r>
            <a:r>
              <a:rPr lang="en-US" sz="2800" b="1" dirty="0" smtClean="0">
                <a:latin typeface="Arial Narrow" pitchFamily="34" charset="0"/>
              </a:rPr>
              <a:t>. But the DOJ wasn’t sure…</a:t>
            </a:r>
            <a:endParaRPr lang="en-US" sz="2800" b="1" dirty="0">
              <a:solidFill>
                <a:schemeClr val="accent1"/>
              </a:solidFill>
              <a:latin typeface="Arial Narrow" pitchFamily="34" charset="0"/>
            </a:endParaRPr>
          </a:p>
          <a:p>
            <a:pPr algn="ctr" eaLnBrk="0" hangingPunct="0">
              <a:lnSpc>
                <a:spcPct val="70000"/>
              </a:lnSpc>
              <a:spcBef>
                <a:spcPts val="500"/>
              </a:spcBef>
              <a:spcAft>
                <a:spcPts val="500"/>
              </a:spcAft>
            </a:pPr>
            <a:endParaRPr lang="en-US" sz="28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Charlie W. Norwood Living Organ </a:t>
            </a:r>
            <a:br>
              <a:rPr lang="en-US" sz="4000" smtClean="0"/>
            </a:br>
            <a:r>
              <a:rPr lang="en-US" sz="4000" smtClean="0"/>
              <a:t>Donation Act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610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Public Law 110-144, 110th Congress, Dec. 21, </a:t>
            </a:r>
            <a:r>
              <a:rPr lang="en-US" b="1" smtClean="0"/>
              <a:t>2007</a:t>
            </a:r>
          </a:p>
          <a:p>
            <a:pPr eaLnBrk="1" hangingPunct="1"/>
            <a:r>
              <a:rPr lang="en-US" smtClean="0"/>
              <a:t> Section 301 of the National Organ Transplant Act (42 U.S.C. 274e) is amended--in subsection (a), by adding at the end the following: </a:t>
            </a:r>
          </a:p>
          <a:p>
            <a:pPr eaLnBrk="1" hangingPunct="1"/>
            <a:r>
              <a:rPr lang="en-US" smtClean="0"/>
              <a:t> </a:t>
            </a:r>
            <a:r>
              <a:rPr lang="en-US" sz="3600" b="1" smtClean="0">
                <a:solidFill>
                  <a:srgbClr val="CC0000"/>
                </a:solidFill>
              </a:rPr>
              <a:t>``The preceding sentence does not apply with respect to human organ paired donation.''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AA5267-FFB8-44A3-B413-95C2610D04E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DC2CFC-DA73-493C-AAEA-1C35721E634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706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“Kidney exchange” is an </a:t>
            </a:r>
            <a:r>
              <a:rPr lang="en-US" sz="3600" i="1" dirty="0" smtClean="0"/>
              <a:t>in-kind</a:t>
            </a:r>
            <a:r>
              <a:rPr lang="en-US" sz="3600" dirty="0" smtClean="0"/>
              <a:t> exchange </a:t>
            </a:r>
            <a:br>
              <a:rPr lang="en-US" sz="3600" dirty="0" smtClean="0"/>
            </a:br>
            <a:r>
              <a:rPr lang="en-US" sz="3600" dirty="0" smtClean="0"/>
              <a:t>A simultaneous exchange between two pairs requires 4 operating rooms and surgical teams, for two nephrectomies and 2 transplants</a:t>
            </a:r>
            <a:endParaRPr lang="en-US" sz="3200" dirty="0" smtClean="0"/>
          </a:p>
        </p:txBody>
      </p:sp>
      <p:pic>
        <p:nvPicPr>
          <p:cNvPr id="124932" name="Picture 3" descr="KidneyPre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49500"/>
            <a:ext cx="4038600" cy="3025775"/>
          </a:xfrm>
          <a:noFill/>
        </p:spPr>
      </p:pic>
      <p:pic>
        <p:nvPicPr>
          <p:cNvPr id="124933" name="Picture 4" descr="KidneyExchang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370138"/>
            <a:ext cx="4038600" cy="29845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8DEFC-483E-4FD0-8D46-9D8A654B71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1374</Words>
  <Application>Microsoft Office PowerPoint</Application>
  <PresentationFormat>On-screen Show (4:3)</PresentationFormat>
  <Paragraphs>319</Paragraphs>
  <Slides>24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Slide</vt:lpstr>
      <vt:lpstr> IMPROVING MEDICAL MARKETS: Kidney Exchange, and the Market for New Doctors  Alvin E. Roth Stanford University </vt:lpstr>
      <vt:lpstr>How do markets work?</vt:lpstr>
      <vt:lpstr>Other kinds of markets aren’t so simple:</vt:lpstr>
      <vt:lpstr>Clearinghouses</vt:lpstr>
      <vt:lpstr>Kidney exchange--background</vt:lpstr>
      <vt:lpstr>Slide 6</vt:lpstr>
      <vt:lpstr>Slide 7</vt:lpstr>
      <vt:lpstr>Charlie W. Norwood Living Organ  Donation Act</vt:lpstr>
      <vt:lpstr>“Kidney exchange” is an in-kind exchange  A simultaneous exchange between two pairs requires 4 operating rooms and surgical teams, for two nephrectomies and 2 transplants</vt:lpstr>
      <vt:lpstr>Economists and surgeons collaborated to get around the simultaneity requirement</vt:lpstr>
      <vt:lpstr>Slide 11</vt:lpstr>
      <vt:lpstr> The First NEAD Chain (Rees, APD)</vt:lpstr>
      <vt:lpstr>Slide 13</vt:lpstr>
      <vt:lpstr>Feb 2012: a NEAD chain of length 60  (30 transplants)</vt:lpstr>
      <vt:lpstr>It’s not only patients who need to be matched</vt:lpstr>
      <vt:lpstr>Matching doctors to first positions in U.S. </vt:lpstr>
      <vt:lpstr>Background to redesign of the medical clearinghouses</vt:lpstr>
      <vt:lpstr>What makes a clearinghouse successful or unsuccessful?</vt:lpstr>
      <vt:lpstr>Slide 19</vt:lpstr>
      <vt:lpstr>Stable Clearinghouses (those now using the  Roth Peranson Algorithm)</vt:lpstr>
      <vt:lpstr>Market design</vt:lpstr>
      <vt:lpstr>Most of my work began with abstract, NSF-supported theory</vt:lpstr>
      <vt:lpstr>Today, some of the kidney exchange work is supported by the AHRQ</vt:lpstr>
      <vt:lpstr>Frequent “Nobel” query in China and Korea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Congressional Briefing  “Better Living through Economics:   How Fundamental Economic Research Improves People’s Lives” March 15, 2010, 12:00-1:30  B338 Rayburn House Office Building</dc:title>
  <dc:creator>Alvin E. Roth</dc:creator>
  <cp:lastModifiedBy>dhnewlon</cp:lastModifiedBy>
  <cp:revision>52</cp:revision>
  <dcterms:created xsi:type="dcterms:W3CDTF">2010-02-20T23:48:37Z</dcterms:created>
  <dcterms:modified xsi:type="dcterms:W3CDTF">2013-04-11T19:26:13Z</dcterms:modified>
</cp:coreProperties>
</file>